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7"/>
  </p:notesMasterIdLst>
  <p:sldIdLst>
    <p:sldId id="257" r:id="rId3"/>
    <p:sldId id="506" r:id="rId4"/>
    <p:sldId id="522" r:id="rId5"/>
    <p:sldId id="523" r:id="rId6"/>
    <p:sldId id="524" r:id="rId7"/>
    <p:sldId id="508" r:id="rId8"/>
    <p:sldId id="509" r:id="rId9"/>
    <p:sldId id="510" r:id="rId10"/>
    <p:sldId id="363" r:id="rId11"/>
    <p:sldId id="320" r:id="rId12"/>
    <p:sldId id="511" r:id="rId13"/>
    <p:sldId id="525" r:id="rId14"/>
    <p:sldId id="526" r:id="rId15"/>
    <p:sldId id="527" r:id="rId16"/>
    <p:sldId id="528" r:id="rId17"/>
    <p:sldId id="529" r:id="rId18"/>
    <p:sldId id="346" r:id="rId19"/>
    <p:sldId id="347" r:id="rId20"/>
    <p:sldId id="530" r:id="rId21"/>
    <p:sldId id="531" r:id="rId22"/>
    <p:sldId id="532" r:id="rId23"/>
    <p:sldId id="316" r:id="rId24"/>
    <p:sldId id="359" r:id="rId25"/>
    <p:sldId id="360" r:id="rId26"/>
    <p:sldId id="361" r:id="rId27"/>
    <p:sldId id="533" r:id="rId28"/>
    <p:sldId id="534" r:id="rId29"/>
    <p:sldId id="535" r:id="rId30"/>
    <p:sldId id="536" r:id="rId31"/>
    <p:sldId id="537" r:id="rId32"/>
    <p:sldId id="538" r:id="rId33"/>
    <p:sldId id="539" r:id="rId34"/>
    <p:sldId id="504" r:id="rId35"/>
    <p:sldId id="505" r:id="rId36"/>
    <p:sldId id="540" r:id="rId37"/>
    <p:sldId id="541" r:id="rId38"/>
    <p:sldId id="542" r:id="rId39"/>
    <p:sldId id="547" r:id="rId40"/>
    <p:sldId id="543" r:id="rId41"/>
    <p:sldId id="544" r:id="rId42"/>
    <p:sldId id="545" r:id="rId43"/>
    <p:sldId id="546" r:id="rId44"/>
    <p:sldId id="548" r:id="rId45"/>
    <p:sldId id="549" r:id="rId46"/>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99"/>
    <a:srgbClr val="FFFFFF"/>
    <a:srgbClr val="CC0066"/>
    <a:srgbClr val="993366"/>
    <a:srgbClr val="660033"/>
    <a:srgbClr val="000000"/>
    <a:srgbClr val="21BBEF"/>
    <a:srgbClr val="1FBCF1"/>
    <a:srgbClr val="21BEF2"/>
    <a:srgbClr val="24C6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92" d="100"/>
          <a:sy n="92" d="100"/>
        </p:scale>
        <p:origin x="288" y="67"/>
      </p:cViewPr>
      <p:guideLst>
        <p:guide orient="horz" pos="2183"/>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8A6222-0C7F-4691-B90F-EBDFCA100035}" type="datetimeFigureOut">
              <a:rPr lang="es-ES" smtClean="0"/>
              <a:t>04/06/2018</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AF3AE9-3A85-4B02-8506-DFF60E580C48}" type="slidenum">
              <a:rPr lang="es-ES" smtClean="0"/>
              <a:t>‹Nº›</a:t>
            </a:fld>
            <a:endParaRPr lang="es-ES"/>
          </a:p>
        </p:txBody>
      </p:sp>
    </p:spTree>
    <p:extLst>
      <p:ext uri="{BB962C8B-B14F-4D97-AF65-F5344CB8AC3E}">
        <p14:creationId xmlns:p14="http://schemas.microsoft.com/office/powerpoint/2010/main" val="203990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11120059-0044-448E-836D-BACAC9F247C0}"/>
              </a:ext>
            </a:extLst>
          </p:cNvPr>
          <p:cNvSpPr>
            <a:spLocks noGrp="1" noChangeArrowheads="1"/>
          </p:cNvSpPr>
          <p:nvPr>
            <p:ph type="sldNum" sz="quarter" idx="5"/>
          </p:nvPr>
        </p:nvSpPr>
        <p:spPr>
          <a:noFill/>
        </p:spPr>
        <p:txBody>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fld id="{D8769FD9-2B22-4307-9A77-93C257620C10}" type="slidenum">
              <a:rPr lang="es-ES_tradnl" altLang="es-ES" sz="1200" b="0" smtClean="0">
                <a:solidFill>
                  <a:schemeClr val="tx1"/>
                </a:solidFill>
              </a:rPr>
              <a:pPr/>
              <a:t>33</a:t>
            </a:fld>
            <a:endParaRPr lang="es-ES_tradnl" altLang="es-ES" sz="1200" b="0">
              <a:solidFill>
                <a:schemeClr val="tx1"/>
              </a:solidFill>
            </a:endParaRPr>
          </a:p>
        </p:txBody>
      </p:sp>
      <p:sp>
        <p:nvSpPr>
          <p:cNvPr id="32771" name="Rectangle 7">
            <a:extLst>
              <a:ext uri="{FF2B5EF4-FFF2-40B4-BE49-F238E27FC236}">
                <a16:creationId xmlns:a16="http://schemas.microsoft.com/office/drawing/2014/main" id="{251BB099-4259-404A-9548-22388547EA29}"/>
              </a:ext>
            </a:extLst>
          </p:cNvPr>
          <p:cNvSpPr txBox="1">
            <a:spLocks noGrp="1" noChangeArrowheads="1"/>
          </p:cNvSpPr>
          <p:nvPr/>
        </p:nvSpPr>
        <p:spPr bwMode="auto">
          <a:xfrm>
            <a:off x="3851275" y="9431338"/>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nchor="b"/>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algn="r" eaLnBrk="1" hangingPunct="1"/>
            <a:fld id="{AA9696CA-7F81-4CC7-962B-591561205BCF}" type="slidenum">
              <a:rPr lang="es-ES" altLang="es-ES" sz="1200" b="0">
                <a:solidFill>
                  <a:schemeClr val="tx1"/>
                </a:solidFill>
              </a:rPr>
              <a:pPr algn="r" eaLnBrk="1" hangingPunct="1"/>
              <a:t>33</a:t>
            </a:fld>
            <a:endParaRPr lang="es-ES" altLang="es-ES" sz="1200" b="0">
              <a:solidFill>
                <a:schemeClr val="tx1"/>
              </a:solidFill>
            </a:endParaRPr>
          </a:p>
        </p:txBody>
      </p:sp>
      <p:sp>
        <p:nvSpPr>
          <p:cNvPr id="32772" name="Rectangle 2">
            <a:extLst>
              <a:ext uri="{FF2B5EF4-FFF2-40B4-BE49-F238E27FC236}">
                <a16:creationId xmlns:a16="http://schemas.microsoft.com/office/drawing/2014/main" id="{D308E4BE-DC3B-4D92-B512-49EA8DABBB06}"/>
              </a:ext>
            </a:extLst>
          </p:cNvPr>
          <p:cNvSpPr>
            <a:spLocks noGrp="1" noRot="1" noChangeAspect="1" noChangeArrowheads="1" noTextEdit="1"/>
          </p:cNvSpPr>
          <p:nvPr>
            <p:ph type="sldImg"/>
          </p:nvPr>
        </p:nvSpPr>
        <p:spPr>
          <a:ln/>
        </p:spPr>
      </p:sp>
      <p:sp>
        <p:nvSpPr>
          <p:cNvPr id="32773" name="Rectangle 3">
            <a:extLst>
              <a:ext uri="{FF2B5EF4-FFF2-40B4-BE49-F238E27FC236}">
                <a16:creationId xmlns:a16="http://schemas.microsoft.com/office/drawing/2014/main" id="{143E7B79-A251-4133-BFBF-3BD461BB7F79}"/>
              </a:ext>
            </a:extLst>
          </p:cNvPr>
          <p:cNvSpPr>
            <a:spLocks noGrp="1" noChangeArrowheads="1"/>
          </p:cNvSpPr>
          <p:nvPr>
            <p:ph type="body" idx="1"/>
          </p:nvPr>
        </p:nvSpPr>
        <p:spPr>
          <a:xfrm>
            <a:off x="679450" y="4716463"/>
            <a:ext cx="5440363" cy="4468812"/>
          </a:xfrm>
          <a:noFill/>
        </p:spPr>
        <p:txBody>
          <a:bodyPr/>
          <a:lstStyle/>
          <a:p>
            <a:pPr eaLnBrk="1" hangingPunct="1"/>
            <a:endParaRPr lang="es-ES" altLang="es-ES"/>
          </a:p>
        </p:txBody>
      </p:sp>
    </p:spTree>
    <p:extLst>
      <p:ext uri="{BB962C8B-B14F-4D97-AF65-F5344CB8AC3E}">
        <p14:creationId xmlns:p14="http://schemas.microsoft.com/office/powerpoint/2010/main" val="990049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DC004FF1-2EEB-4BCB-800A-99081CB053A9}"/>
              </a:ext>
            </a:extLst>
          </p:cNvPr>
          <p:cNvSpPr>
            <a:spLocks noGrp="1" noChangeArrowheads="1"/>
          </p:cNvSpPr>
          <p:nvPr>
            <p:ph type="sldNum" sz="quarter" idx="5"/>
          </p:nvPr>
        </p:nvSpPr>
        <p:spPr>
          <a:noFill/>
        </p:spPr>
        <p:txBody>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fld id="{7B361702-9BA7-4486-B03C-FA03BC6FB63A}" type="slidenum">
              <a:rPr lang="es-ES_tradnl" altLang="es-ES" sz="1200" b="0" smtClean="0">
                <a:solidFill>
                  <a:schemeClr val="tx1"/>
                </a:solidFill>
              </a:rPr>
              <a:pPr/>
              <a:t>34</a:t>
            </a:fld>
            <a:endParaRPr lang="es-ES_tradnl" altLang="es-ES" sz="1200" b="0">
              <a:solidFill>
                <a:schemeClr val="tx1"/>
              </a:solidFill>
            </a:endParaRPr>
          </a:p>
        </p:txBody>
      </p:sp>
      <p:sp>
        <p:nvSpPr>
          <p:cNvPr id="34819" name="Rectangle 7">
            <a:extLst>
              <a:ext uri="{FF2B5EF4-FFF2-40B4-BE49-F238E27FC236}">
                <a16:creationId xmlns:a16="http://schemas.microsoft.com/office/drawing/2014/main" id="{A40A2BA6-A2DF-40F9-BC5B-A388AF02151B}"/>
              </a:ext>
            </a:extLst>
          </p:cNvPr>
          <p:cNvSpPr txBox="1">
            <a:spLocks noGrp="1" noChangeArrowheads="1"/>
          </p:cNvSpPr>
          <p:nvPr/>
        </p:nvSpPr>
        <p:spPr bwMode="auto">
          <a:xfrm>
            <a:off x="3851275" y="9431338"/>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nchor="b"/>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algn="r" eaLnBrk="1" hangingPunct="1"/>
            <a:fld id="{83BC3AD4-29AA-4E28-8F3D-425712E14D8E}" type="slidenum">
              <a:rPr lang="es-ES" altLang="es-ES" sz="1200" b="0">
                <a:solidFill>
                  <a:schemeClr val="tx1"/>
                </a:solidFill>
              </a:rPr>
              <a:pPr algn="r" eaLnBrk="1" hangingPunct="1"/>
              <a:t>34</a:t>
            </a:fld>
            <a:endParaRPr lang="es-ES" altLang="es-ES" sz="1200" b="0">
              <a:solidFill>
                <a:schemeClr val="tx1"/>
              </a:solidFill>
            </a:endParaRPr>
          </a:p>
        </p:txBody>
      </p:sp>
      <p:sp>
        <p:nvSpPr>
          <p:cNvPr id="34820" name="Rectangle 2">
            <a:extLst>
              <a:ext uri="{FF2B5EF4-FFF2-40B4-BE49-F238E27FC236}">
                <a16:creationId xmlns:a16="http://schemas.microsoft.com/office/drawing/2014/main" id="{AFAD1963-DE46-4FD9-8F4D-27C4722CD6D3}"/>
              </a:ext>
            </a:extLst>
          </p:cNvPr>
          <p:cNvSpPr>
            <a:spLocks noGrp="1" noRot="1" noChangeAspect="1" noChangeArrowheads="1" noTextEdit="1"/>
          </p:cNvSpPr>
          <p:nvPr>
            <p:ph type="sldImg"/>
          </p:nvPr>
        </p:nvSpPr>
        <p:spPr>
          <a:ln/>
        </p:spPr>
      </p:sp>
      <p:sp>
        <p:nvSpPr>
          <p:cNvPr id="34821" name="Rectangle 3">
            <a:extLst>
              <a:ext uri="{FF2B5EF4-FFF2-40B4-BE49-F238E27FC236}">
                <a16:creationId xmlns:a16="http://schemas.microsoft.com/office/drawing/2014/main" id="{C4E7C6E1-2C15-4A27-B87A-E735FE12839A}"/>
              </a:ext>
            </a:extLst>
          </p:cNvPr>
          <p:cNvSpPr>
            <a:spLocks noGrp="1" noChangeArrowheads="1"/>
          </p:cNvSpPr>
          <p:nvPr>
            <p:ph type="body" idx="1"/>
          </p:nvPr>
        </p:nvSpPr>
        <p:spPr>
          <a:xfrm>
            <a:off x="679450" y="4716463"/>
            <a:ext cx="5440363" cy="4468812"/>
          </a:xfrm>
          <a:noFill/>
        </p:spPr>
        <p:txBody>
          <a:bodyPr/>
          <a:lstStyle/>
          <a:p>
            <a:pPr eaLnBrk="1" hangingPunct="1"/>
            <a:endParaRPr lang="es-ES" altLang="es-ES"/>
          </a:p>
        </p:txBody>
      </p:sp>
    </p:spTree>
    <p:extLst>
      <p:ext uri="{BB962C8B-B14F-4D97-AF65-F5344CB8AC3E}">
        <p14:creationId xmlns:p14="http://schemas.microsoft.com/office/powerpoint/2010/main" val="2813438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5E7622-0E58-44B1-8B9D-A2B9AE120DE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B5E97CF4-3F5F-4E32-B2B2-BFC5117E93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DA2A6B9-1BA0-48A5-A17E-47D5D9B90E1B}"/>
              </a:ext>
            </a:extLst>
          </p:cNvPr>
          <p:cNvSpPr>
            <a:spLocks noGrp="1"/>
          </p:cNvSpPr>
          <p:nvPr>
            <p:ph type="dt" sz="half" idx="10"/>
          </p:nvPr>
        </p:nvSpPr>
        <p:spPr/>
        <p:txBody>
          <a:bodyPr/>
          <a:lstStyle/>
          <a:p>
            <a:fld id="{7F72429E-7D21-426B-94DD-568246AC8ED2}" type="datetimeFigureOut">
              <a:rPr lang="es-ES" smtClean="0"/>
              <a:t>04/06/2018</a:t>
            </a:fld>
            <a:endParaRPr lang="es-ES"/>
          </a:p>
        </p:txBody>
      </p:sp>
      <p:sp>
        <p:nvSpPr>
          <p:cNvPr id="5" name="Marcador de pie de página 4">
            <a:extLst>
              <a:ext uri="{FF2B5EF4-FFF2-40B4-BE49-F238E27FC236}">
                <a16:creationId xmlns:a16="http://schemas.microsoft.com/office/drawing/2014/main" id="{D2894992-340A-40EE-8C82-F5FEA044EE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4DA9A2F-582E-4531-8C24-758F86C071EA}"/>
              </a:ext>
            </a:extLst>
          </p:cNvPr>
          <p:cNvSpPr>
            <a:spLocks noGrp="1"/>
          </p:cNvSpPr>
          <p:nvPr>
            <p:ph type="sldNum" sz="quarter" idx="12"/>
          </p:nvPr>
        </p:nvSpPr>
        <p:spPr/>
        <p:txBody>
          <a:bodyPr/>
          <a:lstStyle/>
          <a:p>
            <a:fld id="{7CB42A2E-D880-4CB4-A8F4-31B3623D2B37}" type="slidenum">
              <a:rPr lang="es-ES" smtClean="0"/>
              <a:t>‹Nº›</a:t>
            </a:fld>
            <a:endParaRPr lang="es-ES"/>
          </a:p>
        </p:txBody>
      </p:sp>
    </p:spTree>
    <p:extLst>
      <p:ext uri="{BB962C8B-B14F-4D97-AF65-F5344CB8AC3E}">
        <p14:creationId xmlns:p14="http://schemas.microsoft.com/office/powerpoint/2010/main" val="1760324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DBF77E-4148-4355-9C42-9D5142FFDF2E}"/>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A6BA1D9-B644-4576-90CE-1B27A1BDC1FE}"/>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E8CD8D9-14E7-4021-BE4D-CCA5238576DD}"/>
              </a:ext>
            </a:extLst>
          </p:cNvPr>
          <p:cNvSpPr>
            <a:spLocks noGrp="1"/>
          </p:cNvSpPr>
          <p:nvPr>
            <p:ph type="dt" sz="half" idx="10"/>
          </p:nvPr>
        </p:nvSpPr>
        <p:spPr/>
        <p:txBody>
          <a:bodyPr/>
          <a:lstStyle/>
          <a:p>
            <a:fld id="{7F72429E-7D21-426B-94DD-568246AC8ED2}" type="datetimeFigureOut">
              <a:rPr lang="es-ES" smtClean="0"/>
              <a:t>04/06/2018</a:t>
            </a:fld>
            <a:endParaRPr lang="es-ES"/>
          </a:p>
        </p:txBody>
      </p:sp>
      <p:sp>
        <p:nvSpPr>
          <p:cNvPr id="5" name="Marcador de pie de página 4">
            <a:extLst>
              <a:ext uri="{FF2B5EF4-FFF2-40B4-BE49-F238E27FC236}">
                <a16:creationId xmlns:a16="http://schemas.microsoft.com/office/drawing/2014/main" id="{8808355D-5008-477B-A68C-2D4C32C10DE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3D5EA1E-297D-4201-AA0B-48F237729395}"/>
              </a:ext>
            </a:extLst>
          </p:cNvPr>
          <p:cNvSpPr>
            <a:spLocks noGrp="1"/>
          </p:cNvSpPr>
          <p:nvPr>
            <p:ph type="sldNum" sz="quarter" idx="12"/>
          </p:nvPr>
        </p:nvSpPr>
        <p:spPr/>
        <p:txBody>
          <a:bodyPr/>
          <a:lstStyle/>
          <a:p>
            <a:fld id="{7CB42A2E-D880-4CB4-A8F4-31B3623D2B37}" type="slidenum">
              <a:rPr lang="es-ES" smtClean="0"/>
              <a:t>‹Nº›</a:t>
            </a:fld>
            <a:endParaRPr lang="es-ES"/>
          </a:p>
        </p:txBody>
      </p:sp>
    </p:spTree>
    <p:extLst>
      <p:ext uri="{BB962C8B-B14F-4D97-AF65-F5344CB8AC3E}">
        <p14:creationId xmlns:p14="http://schemas.microsoft.com/office/powerpoint/2010/main" val="4020112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81C6F5A-309E-4307-B6D9-DD6AA5A3915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E2D44C3-F224-4A52-94CC-1DF8DFA90AD1}"/>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B753D85-A8E1-41D0-B366-0A6D042DB5CF}"/>
              </a:ext>
            </a:extLst>
          </p:cNvPr>
          <p:cNvSpPr>
            <a:spLocks noGrp="1"/>
          </p:cNvSpPr>
          <p:nvPr>
            <p:ph type="dt" sz="half" idx="10"/>
          </p:nvPr>
        </p:nvSpPr>
        <p:spPr/>
        <p:txBody>
          <a:bodyPr/>
          <a:lstStyle/>
          <a:p>
            <a:fld id="{7F72429E-7D21-426B-94DD-568246AC8ED2}" type="datetimeFigureOut">
              <a:rPr lang="es-ES" smtClean="0"/>
              <a:t>04/06/2018</a:t>
            </a:fld>
            <a:endParaRPr lang="es-ES"/>
          </a:p>
        </p:txBody>
      </p:sp>
      <p:sp>
        <p:nvSpPr>
          <p:cNvPr id="5" name="Marcador de pie de página 4">
            <a:extLst>
              <a:ext uri="{FF2B5EF4-FFF2-40B4-BE49-F238E27FC236}">
                <a16:creationId xmlns:a16="http://schemas.microsoft.com/office/drawing/2014/main" id="{74A96357-87F2-4354-BF6F-671C777A5D6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B7BFD9F-55F7-4CB9-82AA-23930B7A90AA}"/>
              </a:ext>
            </a:extLst>
          </p:cNvPr>
          <p:cNvSpPr>
            <a:spLocks noGrp="1"/>
          </p:cNvSpPr>
          <p:nvPr>
            <p:ph type="sldNum" sz="quarter" idx="12"/>
          </p:nvPr>
        </p:nvSpPr>
        <p:spPr/>
        <p:txBody>
          <a:bodyPr/>
          <a:lstStyle/>
          <a:p>
            <a:fld id="{7CB42A2E-D880-4CB4-A8F4-31B3623D2B37}" type="slidenum">
              <a:rPr lang="es-ES" smtClean="0"/>
              <a:t>‹Nº›</a:t>
            </a:fld>
            <a:endParaRPr lang="es-ES"/>
          </a:p>
        </p:txBody>
      </p:sp>
    </p:spTree>
    <p:extLst>
      <p:ext uri="{BB962C8B-B14F-4D97-AF65-F5344CB8AC3E}">
        <p14:creationId xmlns:p14="http://schemas.microsoft.com/office/powerpoint/2010/main" val="2770132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a:prstGeom prst="rect">
            <a:avLst/>
          </a:prstGeo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p>
        </p:txBody>
      </p:sp>
    </p:spTree>
    <p:extLst>
      <p:ext uri="{BB962C8B-B14F-4D97-AF65-F5344CB8AC3E}">
        <p14:creationId xmlns:p14="http://schemas.microsoft.com/office/powerpoint/2010/main" val="1082519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306834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3445845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4077045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8362616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2589625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5871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476599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3930D9-9BA2-45C3-AD55-7104DD5A347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84B2FF1-D186-4197-A154-5C7899E40AAD}"/>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D0EF352-16FB-49E4-8137-1DA063FFF753}"/>
              </a:ext>
            </a:extLst>
          </p:cNvPr>
          <p:cNvSpPr>
            <a:spLocks noGrp="1"/>
          </p:cNvSpPr>
          <p:nvPr>
            <p:ph type="dt" sz="half" idx="10"/>
          </p:nvPr>
        </p:nvSpPr>
        <p:spPr/>
        <p:txBody>
          <a:bodyPr/>
          <a:lstStyle/>
          <a:p>
            <a:fld id="{7F72429E-7D21-426B-94DD-568246AC8ED2}" type="datetimeFigureOut">
              <a:rPr lang="es-ES" smtClean="0"/>
              <a:t>04/06/2018</a:t>
            </a:fld>
            <a:endParaRPr lang="es-ES"/>
          </a:p>
        </p:txBody>
      </p:sp>
      <p:sp>
        <p:nvSpPr>
          <p:cNvPr id="5" name="Marcador de pie de página 4">
            <a:extLst>
              <a:ext uri="{FF2B5EF4-FFF2-40B4-BE49-F238E27FC236}">
                <a16:creationId xmlns:a16="http://schemas.microsoft.com/office/drawing/2014/main" id="{1C0D7F92-3A92-4111-AFD0-F73B7BE6B5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C337F37-3F93-4B6B-81D3-EA66439A5180}"/>
              </a:ext>
            </a:extLst>
          </p:cNvPr>
          <p:cNvSpPr>
            <a:spLocks noGrp="1"/>
          </p:cNvSpPr>
          <p:nvPr>
            <p:ph type="sldNum" sz="quarter" idx="12"/>
          </p:nvPr>
        </p:nvSpPr>
        <p:spPr/>
        <p:txBody>
          <a:bodyPr/>
          <a:lstStyle/>
          <a:p>
            <a:fld id="{7CB42A2E-D880-4CB4-A8F4-31B3623D2B37}" type="slidenum">
              <a:rPr lang="es-ES" smtClean="0"/>
              <a:t>‹Nº›</a:t>
            </a:fld>
            <a:endParaRPr lang="es-ES"/>
          </a:p>
        </p:txBody>
      </p:sp>
    </p:spTree>
    <p:extLst>
      <p:ext uri="{BB962C8B-B14F-4D97-AF65-F5344CB8AC3E}">
        <p14:creationId xmlns:p14="http://schemas.microsoft.com/office/powerpoint/2010/main" val="7431177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4963988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295994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2410764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09600" y="274639"/>
            <a:ext cx="10972800" cy="5851525"/>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9379381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quarter" idx="1"/>
          </p:nvPr>
        </p:nvSpPr>
        <p:spPr>
          <a:xfrm>
            <a:off x="609600" y="1600200"/>
            <a:ext cx="5384800" cy="218598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quarter" idx="2"/>
          </p:nvPr>
        </p:nvSpPr>
        <p:spPr>
          <a:xfrm>
            <a:off x="6197600" y="1600200"/>
            <a:ext cx="5384800" cy="218598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contenido"/>
          <p:cNvSpPr>
            <a:spLocks noGrp="1"/>
          </p:cNvSpPr>
          <p:nvPr>
            <p:ph sz="quarter" idx="3"/>
          </p:nvPr>
        </p:nvSpPr>
        <p:spPr>
          <a:xfrm>
            <a:off x="609600" y="3938589"/>
            <a:ext cx="5384800" cy="2187575"/>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contenido"/>
          <p:cNvSpPr>
            <a:spLocks noGrp="1"/>
          </p:cNvSpPr>
          <p:nvPr>
            <p:ph sz="quarter" idx="4"/>
          </p:nvPr>
        </p:nvSpPr>
        <p:spPr>
          <a:xfrm>
            <a:off x="6197600" y="3938589"/>
            <a:ext cx="5384800" cy="2187575"/>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505167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5CFC26-96DA-4983-861C-B0BDB592F1E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DABF990B-D665-4D97-9232-C445AF7504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F7416510-B13C-4F93-A0C2-4EAC9AFA5C58}"/>
              </a:ext>
            </a:extLst>
          </p:cNvPr>
          <p:cNvSpPr>
            <a:spLocks noGrp="1"/>
          </p:cNvSpPr>
          <p:nvPr>
            <p:ph type="dt" sz="half" idx="10"/>
          </p:nvPr>
        </p:nvSpPr>
        <p:spPr/>
        <p:txBody>
          <a:bodyPr/>
          <a:lstStyle/>
          <a:p>
            <a:fld id="{7F72429E-7D21-426B-94DD-568246AC8ED2}" type="datetimeFigureOut">
              <a:rPr lang="es-ES" smtClean="0"/>
              <a:t>04/06/2018</a:t>
            </a:fld>
            <a:endParaRPr lang="es-ES"/>
          </a:p>
        </p:txBody>
      </p:sp>
      <p:sp>
        <p:nvSpPr>
          <p:cNvPr id="5" name="Marcador de pie de página 4">
            <a:extLst>
              <a:ext uri="{FF2B5EF4-FFF2-40B4-BE49-F238E27FC236}">
                <a16:creationId xmlns:a16="http://schemas.microsoft.com/office/drawing/2014/main" id="{70162368-C90A-4EB1-960B-27594A94B7D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9E5BD27-0C25-4E06-BC5A-933E620DDD4B}"/>
              </a:ext>
            </a:extLst>
          </p:cNvPr>
          <p:cNvSpPr>
            <a:spLocks noGrp="1"/>
          </p:cNvSpPr>
          <p:nvPr>
            <p:ph type="sldNum" sz="quarter" idx="12"/>
          </p:nvPr>
        </p:nvSpPr>
        <p:spPr/>
        <p:txBody>
          <a:bodyPr/>
          <a:lstStyle/>
          <a:p>
            <a:fld id="{7CB42A2E-D880-4CB4-A8F4-31B3623D2B37}" type="slidenum">
              <a:rPr lang="es-ES" smtClean="0"/>
              <a:t>‹Nº›</a:t>
            </a:fld>
            <a:endParaRPr lang="es-ES"/>
          </a:p>
        </p:txBody>
      </p:sp>
    </p:spTree>
    <p:extLst>
      <p:ext uri="{BB962C8B-B14F-4D97-AF65-F5344CB8AC3E}">
        <p14:creationId xmlns:p14="http://schemas.microsoft.com/office/powerpoint/2010/main" val="446826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27F8D0-377C-4C54-9BEB-BBC3CCCC4A9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0F738AA-24F8-45F4-AD5D-8B1C968CDF0B}"/>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B0CFC9E-F9CE-4E42-93F8-DEDD14023894}"/>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0B3A0A7-3138-4C7C-A050-97575D485B8B}"/>
              </a:ext>
            </a:extLst>
          </p:cNvPr>
          <p:cNvSpPr>
            <a:spLocks noGrp="1"/>
          </p:cNvSpPr>
          <p:nvPr>
            <p:ph type="dt" sz="half" idx="10"/>
          </p:nvPr>
        </p:nvSpPr>
        <p:spPr/>
        <p:txBody>
          <a:bodyPr/>
          <a:lstStyle/>
          <a:p>
            <a:fld id="{7F72429E-7D21-426B-94DD-568246AC8ED2}" type="datetimeFigureOut">
              <a:rPr lang="es-ES" smtClean="0"/>
              <a:t>04/06/2018</a:t>
            </a:fld>
            <a:endParaRPr lang="es-ES"/>
          </a:p>
        </p:txBody>
      </p:sp>
      <p:sp>
        <p:nvSpPr>
          <p:cNvPr id="6" name="Marcador de pie de página 5">
            <a:extLst>
              <a:ext uri="{FF2B5EF4-FFF2-40B4-BE49-F238E27FC236}">
                <a16:creationId xmlns:a16="http://schemas.microsoft.com/office/drawing/2014/main" id="{12BEDB95-7EFB-4A67-8F56-FCD8DAD70C2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0150628-03BF-4591-885F-F6E5221F5DF5}"/>
              </a:ext>
            </a:extLst>
          </p:cNvPr>
          <p:cNvSpPr>
            <a:spLocks noGrp="1"/>
          </p:cNvSpPr>
          <p:nvPr>
            <p:ph type="sldNum" sz="quarter" idx="12"/>
          </p:nvPr>
        </p:nvSpPr>
        <p:spPr/>
        <p:txBody>
          <a:bodyPr/>
          <a:lstStyle/>
          <a:p>
            <a:fld id="{7CB42A2E-D880-4CB4-A8F4-31B3623D2B37}" type="slidenum">
              <a:rPr lang="es-ES" smtClean="0"/>
              <a:t>‹Nº›</a:t>
            </a:fld>
            <a:endParaRPr lang="es-ES"/>
          </a:p>
        </p:txBody>
      </p:sp>
    </p:spTree>
    <p:extLst>
      <p:ext uri="{BB962C8B-B14F-4D97-AF65-F5344CB8AC3E}">
        <p14:creationId xmlns:p14="http://schemas.microsoft.com/office/powerpoint/2010/main" val="3848161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9E6F51-39CA-416B-8A6E-56C183AC9A7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FC3BDFA-8E1A-47E4-92D9-20A1FDB6F3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B6515CA8-CC75-4998-B717-9E5A38758B1D}"/>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D376959-F7E5-4110-9C9B-3D6982ED1D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B29C01B4-941A-4B8F-9F8F-D8E8AAE3CF2F}"/>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00DB3A5-031F-4ED7-AA49-E15736A18802}"/>
              </a:ext>
            </a:extLst>
          </p:cNvPr>
          <p:cNvSpPr>
            <a:spLocks noGrp="1"/>
          </p:cNvSpPr>
          <p:nvPr>
            <p:ph type="dt" sz="half" idx="10"/>
          </p:nvPr>
        </p:nvSpPr>
        <p:spPr/>
        <p:txBody>
          <a:bodyPr/>
          <a:lstStyle/>
          <a:p>
            <a:fld id="{7F72429E-7D21-426B-94DD-568246AC8ED2}" type="datetimeFigureOut">
              <a:rPr lang="es-ES" smtClean="0"/>
              <a:t>04/06/2018</a:t>
            </a:fld>
            <a:endParaRPr lang="es-ES"/>
          </a:p>
        </p:txBody>
      </p:sp>
      <p:sp>
        <p:nvSpPr>
          <p:cNvPr id="8" name="Marcador de pie de página 7">
            <a:extLst>
              <a:ext uri="{FF2B5EF4-FFF2-40B4-BE49-F238E27FC236}">
                <a16:creationId xmlns:a16="http://schemas.microsoft.com/office/drawing/2014/main" id="{13B5709D-DFBF-42AA-B464-1ECDFF8B84E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02EC34E-F4CB-48F7-A46E-F8E1E7286581}"/>
              </a:ext>
            </a:extLst>
          </p:cNvPr>
          <p:cNvSpPr>
            <a:spLocks noGrp="1"/>
          </p:cNvSpPr>
          <p:nvPr>
            <p:ph type="sldNum" sz="quarter" idx="12"/>
          </p:nvPr>
        </p:nvSpPr>
        <p:spPr/>
        <p:txBody>
          <a:bodyPr/>
          <a:lstStyle/>
          <a:p>
            <a:fld id="{7CB42A2E-D880-4CB4-A8F4-31B3623D2B37}" type="slidenum">
              <a:rPr lang="es-ES" smtClean="0"/>
              <a:t>‹Nº›</a:t>
            </a:fld>
            <a:endParaRPr lang="es-ES"/>
          </a:p>
        </p:txBody>
      </p:sp>
    </p:spTree>
    <p:extLst>
      <p:ext uri="{BB962C8B-B14F-4D97-AF65-F5344CB8AC3E}">
        <p14:creationId xmlns:p14="http://schemas.microsoft.com/office/powerpoint/2010/main" val="2747296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3B110D-BF85-4BA5-B552-2E4D2A5F6B1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F6B08C15-1954-4C93-9684-FADD20E46530}"/>
              </a:ext>
            </a:extLst>
          </p:cNvPr>
          <p:cNvSpPr>
            <a:spLocks noGrp="1"/>
          </p:cNvSpPr>
          <p:nvPr>
            <p:ph type="dt" sz="half" idx="10"/>
          </p:nvPr>
        </p:nvSpPr>
        <p:spPr/>
        <p:txBody>
          <a:bodyPr/>
          <a:lstStyle/>
          <a:p>
            <a:fld id="{7F72429E-7D21-426B-94DD-568246AC8ED2}" type="datetimeFigureOut">
              <a:rPr lang="es-ES" smtClean="0"/>
              <a:t>04/06/2018</a:t>
            </a:fld>
            <a:endParaRPr lang="es-ES"/>
          </a:p>
        </p:txBody>
      </p:sp>
      <p:sp>
        <p:nvSpPr>
          <p:cNvPr id="4" name="Marcador de pie de página 3">
            <a:extLst>
              <a:ext uri="{FF2B5EF4-FFF2-40B4-BE49-F238E27FC236}">
                <a16:creationId xmlns:a16="http://schemas.microsoft.com/office/drawing/2014/main" id="{E633E8F0-7B9A-4E1C-9FDC-F897B8FCBFF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536E93F9-13B3-447B-AE7B-B00788B155B1}"/>
              </a:ext>
            </a:extLst>
          </p:cNvPr>
          <p:cNvSpPr>
            <a:spLocks noGrp="1"/>
          </p:cNvSpPr>
          <p:nvPr>
            <p:ph type="sldNum" sz="quarter" idx="12"/>
          </p:nvPr>
        </p:nvSpPr>
        <p:spPr/>
        <p:txBody>
          <a:bodyPr/>
          <a:lstStyle/>
          <a:p>
            <a:fld id="{7CB42A2E-D880-4CB4-A8F4-31B3623D2B37}" type="slidenum">
              <a:rPr lang="es-ES" smtClean="0"/>
              <a:t>‹Nº›</a:t>
            </a:fld>
            <a:endParaRPr lang="es-ES"/>
          </a:p>
        </p:txBody>
      </p:sp>
    </p:spTree>
    <p:extLst>
      <p:ext uri="{BB962C8B-B14F-4D97-AF65-F5344CB8AC3E}">
        <p14:creationId xmlns:p14="http://schemas.microsoft.com/office/powerpoint/2010/main" val="3499557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7A63F54-AF51-46EA-97CD-1AF1A9162BEA}"/>
              </a:ext>
            </a:extLst>
          </p:cNvPr>
          <p:cNvSpPr>
            <a:spLocks noGrp="1"/>
          </p:cNvSpPr>
          <p:nvPr>
            <p:ph type="dt" sz="half" idx="10"/>
          </p:nvPr>
        </p:nvSpPr>
        <p:spPr/>
        <p:txBody>
          <a:bodyPr/>
          <a:lstStyle/>
          <a:p>
            <a:fld id="{7F72429E-7D21-426B-94DD-568246AC8ED2}" type="datetimeFigureOut">
              <a:rPr lang="es-ES" smtClean="0"/>
              <a:t>04/06/2018</a:t>
            </a:fld>
            <a:endParaRPr lang="es-ES"/>
          </a:p>
        </p:txBody>
      </p:sp>
      <p:sp>
        <p:nvSpPr>
          <p:cNvPr id="3" name="Marcador de pie de página 2">
            <a:extLst>
              <a:ext uri="{FF2B5EF4-FFF2-40B4-BE49-F238E27FC236}">
                <a16:creationId xmlns:a16="http://schemas.microsoft.com/office/drawing/2014/main" id="{17D39BA8-D2C9-4D34-AFE7-3BAD6A1F114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339D94B-05C0-49E0-BDF3-CE3FB6466156}"/>
              </a:ext>
            </a:extLst>
          </p:cNvPr>
          <p:cNvSpPr>
            <a:spLocks noGrp="1"/>
          </p:cNvSpPr>
          <p:nvPr>
            <p:ph type="sldNum" sz="quarter" idx="12"/>
          </p:nvPr>
        </p:nvSpPr>
        <p:spPr/>
        <p:txBody>
          <a:bodyPr/>
          <a:lstStyle/>
          <a:p>
            <a:fld id="{7CB42A2E-D880-4CB4-A8F4-31B3623D2B37}" type="slidenum">
              <a:rPr lang="es-ES" smtClean="0"/>
              <a:t>‹Nº›</a:t>
            </a:fld>
            <a:endParaRPr lang="es-ES"/>
          </a:p>
        </p:txBody>
      </p:sp>
    </p:spTree>
    <p:extLst>
      <p:ext uri="{BB962C8B-B14F-4D97-AF65-F5344CB8AC3E}">
        <p14:creationId xmlns:p14="http://schemas.microsoft.com/office/powerpoint/2010/main" val="356670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F932A9-16AD-4B31-BD10-FAB47863364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A4EFC49-7782-4152-B6A7-B4FEFFD8C9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C0BD21D-6936-4BCA-A9FC-59390A71F9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FCCFCECB-D73D-4B06-925D-7857BB3B4DB1}"/>
              </a:ext>
            </a:extLst>
          </p:cNvPr>
          <p:cNvSpPr>
            <a:spLocks noGrp="1"/>
          </p:cNvSpPr>
          <p:nvPr>
            <p:ph type="dt" sz="half" idx="10"/>
          </p:nvPr>
        </p:nvSpPr>
        <p:spPr/>
        <p:txBody>
          <a:bodyPr/>
          <a:lstStyle/>
          <a:p>
            <a:fld id="{7F72429E-7D21-426B-94DD-568246AC8ED2}" type="datetimeFigureOut">
              <a:rPr lang="es-ES" smtClean="0"/>
              <a:t>04/06/2018</a:t>
            </a:fld>
            <a:endParaRPr lang="es-ES"/>
          </a:p>
        </p:txBody>
      </p:sp>
      <p:sp>
        <p:nvSpPr>
          <p:cNvPr id="6" name="Marcador de pie de página 5">
            <a:extLst>
              <a:ext uri="{FF2B5EF4-FFF2-40B4-BE49-F238E27FC236}">
                <a16:creationId xmlns:a16="http://schemas.microsoft.com/office/drawing/2014/main" id="{9AAC97DB-F8DE-4630-B2E3-F67BA7D2FCC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0101968-B4A5-457F-A3D9-BEDFC80C7790}"/>
              </a:ext>
            </a:extLst>
          </p:cNvPr>
          <p:cNvSpPr>
            <a:spLocks noGrp="1"/>
          </p:cNvSpPr>
          <p:nvPr>
            <p:ph type="sldNum" sz="quarter" idx="12"/>
          </p:nvPr>
        </p:nvSpPr>
        <p:spPr/>
        <p:txBody>
          <a:bodyPr/>
          <a:lstStyle/>
          <a:p>
            <a:fld id="{7CB42A2E-D880-4CB4-A8F4-31B3623D2B37}" type="slidenum">
              <a:rPr lang="es-ES" smtClean="0"/>
              <a:t>‹Nº›</a:t>
            </a:fld>
            <a:endParaRPr lang="es-ES"/>
          </a:p>
        </p:txBody>
      </p:sp>
    </p:spTree>
    <p:extLst>
      <p:ext uri="{BB962C8B-B14F-4D97-AF65-F5344CB8AC3E}">
        <p14:creationId xmlns:p14="http://schemas.microsoft.com/office/powerpoint/2010/main" val="22333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3201FE-9064-4004-9CC2-8C2348D9A3E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7BBB6A7-487D-417F-B5BB-BA4981E651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3852CA4-D78B-4B4D-BA24-EC124214F3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38F9773F-6AAA-4DD9-8684-EBD6B16392E3}"/>
              </a:ext>
            </a:extLst>
          </p:cNvPr>
          <p:cNvSpPr>
            <a:spLocks noGrp="1"/>
          </p:cNvSpPr>
          <p:nvPr>
            <p:ph type="dt" sz="half" idx="10"/>
          </p:nvPr>
        </p:nvSpPr>
        <p:spPr/>
        <p:txBody>
          <a:bodyPr/>
          <a:lstStyle/>
          <a:p>
            <a:fld id="{7F72429E-7D21-426B-94DD-568246AC8ED2}" type="datetimeFigureOut">
              <a:rPr lang="es-ES" smtClean="0"/>
              <a:t>04/06/2018</a:t>
            </a:fld>
            <a:endParaRPr lang="es-ES"/>
          </a:p>
        </p:txBody>
      </p:sp>
      <p:sp>
        <p:nvSpPr>
          <p:cNvPr id="6" name="Marcador de pie de página 5">
            <a:extLst>
              <a:ext uri="{FF2B5EF4-FFF2-40B4-BE49-F238E27FC236}">
                <a16:creationId xmlns:a16="http://schemas.microsoft.com/office/drawing/2014/main" id="{D992242F-BC2A-4B90-B329-BF798FC6273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961A753-825A-47EE-B2A3-89AA4E0EB047}"/>
              </a:ext>
            </a:extLst>
          </p:cNvPr>
          <p:cNvSpPr>
            <a:spLocks noGrp="1"/>
          </p:cNvSpPr>
          <p:nvPr>
            <p:ph type="sldNum" sz="quarter" idx="12"/>
          </p:nvPr>
        </p:nvSpPr>
        <p:spPr/>
        <p:txBody>
          <a:bodyPr/>
          <a:lstStyle/>
          <a:p>
            <a:fld id="{7CB42A2E-D880-4CB4-A8F4-31B3623D2B37}" type="slidenum">
              <a:rPr lang="es-ES" smtClean="0"/>
              <a:t>‹Nº›</a:t>
            </a:fld>
            <a:endParaRPr lang="es-ES"/>
          </a:p>
        </p:txBody>
      </p:sp>
    </p:spTree>
    <p:extLst>
      <p:ext uri="{BB962C8B-B14F-4D97-AF65-F5344CB8AC3E}">
        <p14:creationId xmlns:p14="http://schemas.microsoft.com/office/powerpoint/2010/main" val="213422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AE8904D-DE0F-4046-9A4B-582AE78A7B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DD3678F-D0D5-4504-AD8E-64F860A9A6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89DA1AF-514D-4E41-A838-10DF466FEA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72429E-7D21-426B-94DD-568246AC8ED2}" type="datetimeFigureOut">
              <a:rPr lang="es-ES" smtClean="0"/>
              <a:t>04/06/2018</a:t>
            </a:fld>
            <a:endParaRPr lang="es-ES"/>
          </a:p>
        </p:txBody>
      </p:sp>
      <p:sp>
        <p:nvSpPr>
          <p:cNvPr id="5" name="Marcador de pie de página 4">
            <a:extLst>
              <a:ext uri="{FF2B5EF4-FFF2-40B4-BE49-F238E27FC236}">
                <a16:creationId xmlns:a16="http://schemas.microsoft.com/office/drawing/2014/main" id="{0090C094-C4DA-4B51-BCE6-B13C70E23C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B24AC954-74F9-4B3F-ABBD-F8EA0B8C95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B42A2E-D880-4CB4-A8F4-31B3623D2B37}" type="slidenum">
              <a:rPr lang="es-ES" smtClean="0"/>
              <a:t>‹Nº›</a:t>
            </a:fld>
            <a:endParaRPr lang="es-ES"/>
          </a:p>
        </p:txBody>
      </p:sp>
    </p:spTree>
    <p:extLst>
      <p:ext uri="{BB962C8B-B14F-4D97-AF65-F5344CB8AC3E}">
        <p14:creationId xmlns:p14="http://schemas.microsoft.com/office/powerpoint/2010/main" val="4866061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TexturaGrande">
            <a:extLst>
              <a:ext uri="{FF2B5EF4-FFF2-40B4-BE49-F238E27FC236}">
                <a16:creationId xmlns:a16="http://schemas.microsoft.com/office/drawing/2014/main" id="{3D38EA75-C03E-4FBE-9E2E-F519BAD0338C}"/>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117" y="-1588"/>
            <a:ext cx="12194117"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21544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ヒラギノ角ゴ Pro W3" pitchFamily="8" charset="-128"/>
        </a:defRPr>
      </a:lvl2pPr>
      <a:lvl3pPr algn="ctr" rtl="0" eaLnBrk="0" fontAlgn="base" hangingPunct="0">
        <a:spcBef>
          <a:spcPct val="0"/>
        </a:spcBef>
        <a:spcAft>
          <a:spcPct val="0"/>
        </a:spcAft>
        <a:defRPr sz="4400">
          <a:solidFill>
            <a:schemeClr val="tx2"/>
          </a:solidFill>
          <a:latin typeface="Arial" pitchFamily="34" charset="0"/>
          <a:ea typeface="ヒラギノ角ゴ Pro W3" pitchFamily="8" charset="-128"/>
        </a:defRPr>
      </a:lvl3pPr>
      <a:lvl4pPr algn="ctr" rtl="0" eaLnBrk="0" fontAlgn="base" hangingPunct="0">
        <a:spcBef>
          <a:spcPct val="0"/>
        </a:spcBef>
        <a:spcAft>
          <a:spcPct val="0"/>
        </a:spcAft>
        <a:defRPr sz="4400">
          <a:solidFill>
            <a:schemeClr val="tx2"/>
          </a:solidFill>
          <a:latin typeface="Arial" pitchFamily="34" charset="0"/>
          <a:ea typeface="ヒラギノ角ゴ Pro W3" pitchFamily="8" charset="-128"/>
        </a:defRPr>
      </a:lvl4pPr>
      <a:lvl5pPr algn="ctr" rtl="0" eaLnBrk="0" fontAlgn="base" hangingPunct="0">
        <a:spcBef>
          <a:spcPct val="0"/>
        </a:spcBef>
        <a:spcAft>
          <a:spcPct val="0"/>
        </a:spcAft>
        <a:defRPr sz="4400">
          <a:solidFill>
            <a:schemeClr val="tx2"/>
          </a:solidFill>
          <a:latin typeface="Arial" pitchFamily="34" charset="0"/>
          <a:ea typeface="ヒラギノ角ゴ Pro W3" pitchFamily="8" charset="-128"/>
        </a:defRPr>
      </a:lvl5pPr>
      <a:lvl6pPr marL="457200" algn="ctr" rtl="0" fontAlgn="base">
        <a:spcBef>
          <a:spcPct val="0"/>
        </a:spcBef>
        <a:spcAft>
          <a:spcPct val="0"/>
        </a:spcAft>
        <a:defRPr sz="4400">
          <a:solidFill>
            <a:schemeClr val="tx2"/>
          </a:solidFill>
          <a:latin typeface="Arial" pitchFamily="34" charset="0"/>
          <a:ea typeface="ヒラギノ角ゴ Pro W3" pitchFamily="8" charset="-128"/>
        </a:defRPr>
      </a:lvl6pPr>
      <a:lvl7pPr marL="914400" algn="ctr" rtl="0" fontAlgn="base">
        <a:spcBef>
          <a:spcPct val="0"/>
        </a:spcBef>
        <a:spcAft>
          <a:spcPct val="0"/>
        </a:spcAft>
        <a:defRPr sz="4400">
          <a:solidFill>
            <a:schemeClr val="tx2"/>
          </a:solidFill>
          <a:latin typeface="Arial" pitchFamily="34" charset="0"/>
          <a:ea typeface="ヒラギノ角ゴ Pro W3" pitchFamily="8" charset="-128"/>
        </a:defRPr>
      </a:lvl7pPr>
      <a:lvl8pPr marL="1371600" algn="ctr" rtl="0" fontAlgn="base">
        <a:spcBef>
          <a:spcPct val="0"/>
        </a:spcBef>
        <a:spcAft>
          <a:spcPct val="0"/>
        </a:spcAft>
        <a:defRPr sz="4400">
          <a:solidFill>
            <a:schemeClr val="tx2"/>
          </a:solidFill>
          <a:latin typeface="Arial" pitchFamily="34" charset="0"/>
          <a:ea typeface="ヒラギノ角ゴ Pro W3" pitchFamily="8" charset="-128"/>
        </a:defRPr>
      </a:lvl8pPr>
      <a:lvl9pPr marL="1828800" algn="ctr" rtl="0" fontAlgn="base">
        <a:spcBef>
          <a:spcPct val="0"/>
        </a:spcBef>
        <a:spcAft>
          <a:spcPct val="0"/>
        </a:spcAft>
        <a:defRPr sz="4400">
          <a:solidFill>
            <a:schemeClr val="tx2"/>
          </a:solidFill>
          <a:latin typeface="Arial" pitchFamily="34" charset="0"/>
          <a:ea typeface="ヒラギノ角ゴ Pro W3" pitchFamily="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12.JPG"/><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wmf"/><Relationship Id="rId1" Type="http://schemas.openxmlformats.org/officeDocument/2006/relationships/slideLayout" Target="../slideLayouts/slideLayout13.xml"/><Relationship Id="rId6" Type="http://schemas.openxmlformats.org/officeDocument/2006/relationships/image" Target="../media/image2.jpg"/><Relationship Id="rId5" Type="http://schemas.openxmlformats.org/officeDocument/2006/relationships/image" Target="../media/image3.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wmf"/><Relationship Id="rId1" Type="http://schemas.openxmlformats.org/officeDocument/2006/relationships/slideLayout" Target="../slideLayouts/slideLayout13.xml"/><Relationship Id="rId6" Type="http://schemas.openxmlformats.org/officeDocument/2006/relationships/image" Target="../media/image2.jpg"/><Relationship Id="rId5" Type="http://schemas.openxmlformats.org/officeDocument/2006/relationships/image" Target="../media/image3.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wmf"/><Relationship Id="rId1" Type="http://schemas.openxmlformats.org/officeDocument/2006/relationships/slideLayout" Target="../slideLayouts/slideLayout13.xml"/><Relationship Id="rId6" Type="http://schemas.openxmlformats.org/officeDocument/2006/relationships/image" Target="../media/image18.jpg"/><Relationship Id="rId5" Type="http://schemas.openxmlformats.org/officeDocument/2006/relationships/image" Target="../media/image2.jp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wmf"/><Relationship Id="rId1" Type="http://schemas.openxmlformats.org/officeDocument/2006/relationships/slideLayout" Target="../slideLayouts/slideLayout13.xml"/><Relationship Id="rId6" Type="http://schemas.openxmlformats.org/officeDocument/2006/relationships/image" Target="../media/image2.jpg"/><Relationship Id="rId5" Type="http://schemas.openxmlformats.org/officeDocument/2006/relationships/image" Target="../media/image3.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wmf"/><Relationship Id="rId1" Type="http://schemas.openxmlformats.org/officeDocument/2006/relationships/slideLayout" Target="../slideLayouts/slideLayout13.xml"/><Relationship Id="rId6" Type="http://schemas.openxmlformats.org/officeDocument/2006/relationships/image" Target="../media/image2.jpg"/><Relationship Id="rId5" Type="http://schemas.openxmlformats.org/officeDocument/2006/relationships/image" Target="../media/image3.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hyperlink" Target="http://bioesteticistas.blogspot.com/2015/08/principios-grasos-en-los-cosmeticos.html" TargetMode="External"/><Relationship Id="rId5" Type="http://schemas.openxmlformats.org/officeDocument/2006/relationships/image" Target="../media/image21.JPG"/><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hyperlink" Target="http://fibromialgianoticias.com/fibromialgia-mas-sintomas/" TargetMode="External"/><Relationship Id="rId5" Type="http://schemas.openxmlformats.org/officeDocument/2006/relationships/image" Target="../media/image22.jp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6.jpe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hyperlink" Target="http://www.dermapixel.com/2014/12/nevus-intradermicos-que-no-cunda-el.html" TargetMode="External"/><Relationship Id="rId5" Type="http://schemas.openxmlformats.org/officeDocument/2006/relationships/image" Target="../media/image23.jpg"/><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5.wmf"/><Relationship Id="rId1" Type="http://schemas.openxmlformats.org/officeDocument/2006/relationships/slideLayout" Target="../slideLayouts/slideLayout13.xml"/><Relationship Id="rId6" Type="http://schemas.openxmlformats.org/officeDocument/2006/relationships/image" Target="../media/image2.jpg"/><Relationship Id="rId5" Type="http://schemas.openxmlformats.org/officeDocument/2006/relationships/image" Target="../media/image3.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25.jpeg"/><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jp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28.emf"/><Relationship Id="rId4" Type="http://schemas.openxmlformats.org/officeDocument/2006/relationships/image" Target="../media/image2.jp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2.jp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hyperlink" Target="https://www.fuentesaludable.com/porque-duele-pegarse-en-el-codo/" TargetMode="External"/><Relationship Id="rId5" Type="http://schemas.openxmlformats.org/officeDocument/2006/relationships/image" Target="../media/image29.jpg"/><Relationship Id="rId4" Type="http://schemas.openxmlformats.org/officeDocument/2006/relationships/image" Target="../media/image2.jp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7.jpeg"/><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30.jpeg"/><Relationship Id="rId4" Type="http://schemas.openxmlformats.org/officeDocument/2006/relationships/image" Target="../media/image2.jp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31.jpg"/><Relationship Id="rId4" Type="http://schemas.openxmlformats.org/officeDocument/2006/relationships/image" Target="../media/image2.jp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hyperlink" Target="http://salud.comohacerpara.com/n5730/remedios-caseros-para-el-dolor-de-oido.html" TargetMode="External"/><Relationship Id="rId5" Type="http://schemas.openxmlformats.org/officeDocument/2006/relationships/image" Target="../media/image32.jpg"/><Relationship Id="rId4" Type="http://schemas.openxmlformats.org/officeDocument/2006/relationships/image" Target="../media/image2.jp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jpg"/><Relationship Id="rId5" Type="http://schemas.openxmlformats.org/officeDocument/2006/relationships/image" Target="../media/image3.png"/><Relationship Id="rId4" Type="http://schemas.openxmlformats.org/officeDocument/2006/relationships/hyperlink" Target="https://en.wikipedia.org/wiki/File:Flag_of_Andalusia.svg"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3.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jpg"/><Relationship Id="rId5" Type="http://schemas.openxmlformats.org/officeDocument/2006/relationships/image" Target="../media/image3.png"/><Relationship Id="rId4" Type="http://schemas.openxmlformats.org/officeDocument/2006/relationships/hyperlink" Target="https://en.wikipedia.org/wiki/File:Flag_of_Andalusia.sv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35.jpeg"/><Relationship Id="rId4" Type="http://schemas.openxmlformats.org/officeDocument/2006/relationships/image" Target="../media/image2.jp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2.jp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36.jpeg"/><Relationship Id="rId4" Type="http://schemas.openxmlformats.org/officeDocument/2006/relationships/image" Target="../media/image2.jp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2.jp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hyperlink" Target="https://pt.wikipedia.org/wiki/Urtic%C3%A1ria" TargetMode="External"/><Relationship Id="rId5" Type="http://schemas.openxmlformats.org/officeDocument/2006/relationships/image" Target="../media/image37.jp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38.jpeg"/><Relationship Id="rId4" Type="http://schemas.openxmlformats.org/officeDocument/2006/relationships/image" Target="../media/image2.jp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hyperlink" Target="http://globedia.com/remedios-naturales-sindrome-colon-irritable" TargetMode="External"/><Relationship Id="rId5" Type="http://schemas.openxmlformats.org/officeDocument/2006/relationships/image" Target="../media/image39.jpg"/><Relationship Id="rId4" Type="http://schemas.openxmlformats.org/officeDocument/2006/relationships/image" Target="../media/image2.jp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hyperlink" Target="https://eapbesalu.wordpress.com/2016/09/27/colorant-groc-del-dalsy-i-altres-medicaments/" TargetMode="External"/><Relationship Id="rId5" Type="http://schemas.openxmlformats.org/officeDocument/2006/relationships/image" Target="../media/image40.jpg"/><Relationship Id="rId4" Type="http://schemas.openxmlformats.org/officeDocument/2006/relationships/image" Target="../media/image2.jp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41.jpeg"/><Relationship Id="rId4" Type="http://schemas.openxmlformats.org/officeDocument/2006/relationships/image" Target="../media/image2.jp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9.wmf"/><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10.jpe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5122EBA9-1485-457F-B7C1-1DE43EB902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9900" y="3467505"/>
            <a:ext cx="4968425" cy="2248212"/>
          </a:xfrm>
          <a:prstGeom prst="rect">
            <a:avLst/>
          </a:prstGeom>
        </p:spPr>
      </p:pic>
      <p:pic>
        <p:nvPicPr>
          <p:cNvPr id="4" name="Imagen 3" descr="Resultado de imagen de LOGO DEL COLEGIO OFICIAL DE FARMACÉUTICOS DE MALAGA">
            <a:extLst>
              <a:ext uri="{FF2B5EF4-FFF2-40B4-BE49-F238E27FC236}">
                <a16:creationId xmlns:a16="http://schemas.microsoft.com/office/drawing/2014/main" id="{2D640D94-85B7-4DC2-B5F1-771CAB9063B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35875" y="3324839"/>
            <a:ext cx="2181329" cy="2643699"/>
          </a:xfrm>
          <a:prstGeom prst="rect">
            <a:avLst/>
          </a:prstGeom>
          <a:noFill/>
        </p:spPr>
      </p:pic>
      <p:pic>
        <p:nvPicPr>
          <p:cNvPr id="9" name="Imagen 4">
            <a:extLst>
              <a:ext uri="{FF2B5EF4-FFF2-40B4-BE49-F238E27FC236}">
                <a16:creationId xmlns:a16="http://schemas.microsoft.com/office/drawing/2014/main" id="{93192A08-DC9E-4D0E-9ADB-C404D3081C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3842" y="556953"/>
            <a:ext cx="3539583" cy="5307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1">
            <a:extLst>
              <a:ext uri="{FF2B5EF4-FFF2-40B4-BE49-F238E27FC236}">
                <a16:creationId xmlns:a16="http://schemas.microsoft.com/office/drawing/2014/main" id="{3C71FB11-E141-4F4B-87A5-77CA561BD701}"/>
              </a:ext>
            </a:extLst>
          </p:cNvPr>
          <p:cNvSpPr txBox="1"/>
          <p:nvPr/>
        </p:nvSpPr>
        <p:spPr>
          <a:xfrm>
            <a:off x="408910" y="556198"/>
            <a:ext cx="7589575" cy="2336537"/>
          </a:xfrm>
          <a:prstGeom prst="rect">
            <a:avLst/>
          </a:prstGeom>
          <a:gradFill flip="none" rotWithShape="1">
            <a:gsLst>
              <a:gs pos="0">
                <a:srgbClr val="66FFFF">
                  <a:tint val="66000"/>
                  <a:satMod val="160000"/>
                </a:srgbClr>
              </a:gs>
              <a:gs pos="93875">
                <a:srgbClr val="DBFFFF"/>
              </a:gs>
              <a:gs pos="87750">
                <a:srgbClr val="D7FFFF"/>
              </a:gs>
              <a:gs pos="75500">
                <a:srgbClr val="CFFFFF"/>
              </a:gs>
              <a:gs pos="51000">
                <a:srgbClr val="66FFFF">
                  <a:tint val="44500"/>
                  <a:satMod val="160000"/>
                  <a:alpha val="62000"/>
                </a:srgbClr>
              </a:gs>
              <a:gs pos="100000">
                <a:srgbClr val="66FFFF">
                  <a:tint val="23500"/>
                  <a:satMod val="160000"/>
                </a:srgbClr>
              </a:gs>
            </a:gsLst>
            <a:lin ang="5400000" scaled="1"/>
            <a:tileRect/>
          </a:gradFill>
        </p:spPr>
        <p:txBody>
          <a:bodyPr wrap="square" rtlCol="0">
            <a:spAutoFit/>
          </a:bodyPr>
          <a:lstStyle/>
          <a:p>
            <a:pPr algn="r">
              <a:lnSpc>
                <a:spcPts val="3500"/>
              </a:lnSpc>
            </a:pPr>
            <a:r>
              <a:rPr lang="es-ES" sz="3200" b="1" dirty="0">
                <a:solidFill>
                  <a:srgbClr val="002060"/>
                </a:solidFill>
              </a:rPr>
              <a:t>Revisión de los procedimientos de prescripción médica a través de </a:t>
            </a:r>
          </a:p>
          <a:p>
            <a:pPr algn="r">
              <a:lnSpc>
                <a:spcPts val="3500"/>
              </a:lnSpc>
            </a:pPr>
            <a:r>
              <a:rPr lang="es-ES" sz="3200" b="1" dirty="0">
                <a:solidFill>
                  <a:srgbClr val="002060"/>
                </a:solidFill>
              </a:rPr>
              <a:t>20 fórmulas magistrales </a:t>
            </a:r>
          </a:p>
          <a:p>
            <a:pPr algn="r">
              <a:lnSpc>
                <a:spcPts val="3500"/>
              </a:lnSpc>
            </a:pPr>
            <a:r>
              <a:rPr lang="es-ES" sz="3200" b="1" dirty="0">
                <a:solidFill>
                  <a:srgbClr val="002060"/>
                </a:solidFill>
              </a:rPr>
              <a:t>más demandadas en </a:t>
            </a:r>
          </a:p>
          <a:p>
            <a:pPr algn="r">
              <a:lnSpc>
                <a:spcPts val="3500"/>
              </a:lnSpc>
            </a:pPr>
            <a:r>
              <a:rPr lang="es-ES" sz="3200" b="1" dirty="0">
                <a:solidFill>
                  <a:srgbClr val="002060"/>
                </a:solidFill>
              </a:rPr>
              <a:t>atención primaria</a:t>
            </a:r>
          </a:p>
        </p:txBody>
      </p:sp>
      <p:sp>
        <p:nvSpPr>
          <p:cNvPr id="3" name="CuadroTexto 2">
            <a:extLst>
              <a:ext uri="{FF2B5EF4-FFF2-40B4-BE49-F238E27FC236}">
                <a16:creationId xmlns:a16="http://schemas.microsoft.com/office/drawing/2014/main" id="{66744263-B583-4879-AC40-47E584C7B279}"/>
              </a:ext>
            </a:extLst>
          </p:cNvPr>
          <p:cNvSpPr txBox="1"/>
          <p:nvPr/>
        </p:nvSpPr>
        <p:spPr>
          <a:xfrm>
            <a:off x="340628" y="6144809"/>
            <a:ext cx="11529947" cy="261610"/>
          </a:xfrm>
          <a:prstGeom prst="rect">
            <a:avLst/>
          </a:prstGeom>
          <a:solidFill>
            <a:srgbClr val="00B0F0"/>
          </a:solidFill>
        </p:spPr>
        <p:txBody>
          <a:bodyPr wrap="square" rtlCol="0">
            <a:spAutoFit/>
          </a:bodyPr>
          <a:lstStyle/>
          <a:p>
            <a:r>
              <a:rPr lang="es-ES" sz="1100" dirty="0" err="1">
                <a:solidFill>
                  <a:srgbClr val="00B0F0"/>
                </a:solidFill>
              </a:rPr>
              <a:t>hj</a:t>
            </a:r>
            <a:endParaRPr lang="es-ES" sz="1100" dirty="0">
              <a:solidFill>
                <a:srgbClr val="00B0F0"/>
              </a:solidFill>
            </a:endParaRPr>
          </a:p>
        </p:txBody>
      </p:sp>
      <p:sp>
        <p:nvSpPr>
          <p:cNvPr id="11" name="CuadroTexto 10">
            <a:extLst>
              <a:ext uri="{FF2B5EF4-FFF2-40B4-BE49-F238E27FC236}">
                <a16:creationId xmlns:a16="http://schemas.microsoft.com/office/drawing/2014/main" id="{71BDCA0A-5C59-41AD-AACC-08FD3FCFF244}"/>
              </a:ext>
            </a:extLst>
          </p:cNvPr>
          <p:cNvSpPr txBox="1"/>
          <p:nvPr/>
        </p:nvSpPr>
        <p:spPr>
          <a:xfrm>
            <a:off x="10058402" y="5839778"/>
            <a:ext cx="1898449" cy="800219"/>
          </a:xfrm>
          <a:prstGeom prst="rect">
            <a:avLst/>
          </a:prstGeom>
          <a:noFill/>
        </p:spPr>
        <p:txBody>
          <a:bodyPr wrap="square">
            <a:spAutoFit/>
          </a:bodyPr>
          <a:lstStyle/>
          <a:p>
            <a:pPr algn="r">
              <a:defRPr/>
            </a:pPr>
            <a:r>
              <a:rPr lang="es-ES" b="1" dirty="0">
                <a:solidFill>
                  <a:srgbClr val="002060"/>
                </a:solidFill>
              </a:rPr>
              <a:t>Dr. Rafael Puerto</a:t>
            </a:r>
          </a:p>
          <a:p>
            <a:pPr algn="r">
              <a:defRPr/>
            </a:pPr>
            <a:r>
              <a:rPr lang="es-ES" sz="1400" b="1" dirty="0">
                <a:solidFill>
                  <a:srgbClr val="002060"/>
                </a:solidFill>
              </a:rPr>
              <a:t>r.puerto@cofm.es</a:t>
            </a:r>
          </a:p>
          <a:p>
            <a:pPr algn="r">
              <a:defRPr/>
            </a:pPr>
            <a:r>
              <a:rPr lang="es-ES" sz="1400" b="1" dirty="0">
                <a:solidFill>
                  <a:srgbClr val="002060"/>
                </a:solidFill>
              </a:rPr>
              <a:t> @19RafaPuerto96</a:t>
            </a:r>
          </a:p>
        </p:txBody>
      </p:sp>
      <p:sp>
        <p:nvSpPr>
          <p:cNvPr id="13" name="CuadroTexto 12">
            <a:extLst>
              <a:ext uri="{FF2B5EF4-FFF2-40B4-BE49-F238E27FC236}">
                <a16:creationId xmlns:a16="http://schemas.microsoft.com/office/drawing/2014/main" id="{B4350F65-216D-4198-AF8A-10D10AEEAC55}"/>
              </a:ext>
            </a:extLst>
          </p:cNvPr>
          <p:cNvSpPr txBox="1"/>
          <p:nvPr/>
        </p:nvSpPr>
        <p:spPr>
          <a:xfrm>
            <a:off x="353224" y="5506873"/>
            <a:ext cx="3539583" cy="461665"/>
          </a:xfrm>
          <a:prstGeom prst="rect">
            <a:avLst/>
          </a:prstGeom>
          <a:solidFill>
            <a:srgbClr val="00B0F0"/>
          </a:solidFill>
        </p:spPr>
        <p:txBody>
          <a:bodyPr wrap="square" rtlCol="0">
            <a:spAutoFit/>
          </a:bodyPr>
          <a:lstStyle/>
          <a:p>
            <a:r>
              <a:rPr lang="es-ES" sz="2400" b="1" dirty="0">
                <a:solidFill>
                  <a:schemeClr val="bg1">
                    <a:lumMod val="95000"/>
                  </a:schemeClr>
                </a:solidFill>
              </a:rPr>
              <a:t>Málaga 4 de junio de 2018</a:t>
            </a:r>
          </a:p>
        </p:txBody>
      </p:sp>
      <p:pic>
        <p:nvPicPr>
          <p:cNvPr id="10" name="Imagen 2">
            <a:extLst>
              <a:ext uri="{FF2B5EF4-FFF2-40B4-BE49-F238E27FC236}">
                <a16:creationId xmlns:a16="http://schemas.microsoft.com/office/drawing/2014/main" id="{47D51A54-8FAF-44BB-94F4-453F7E308E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 y="1103540"/>
            <a:ext cx="4466616" cy="315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825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wipe(left)">
                                      <p:cBhvr>
                                        <p:cTn id="7" dur="1000"/>
                                        <p:tgtEl>
                                          <p:spTgt spid="12">
                                            <p:bg/>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wipe(left)">
                                      <p:cBhvr>
                                        <p:cTn id="11" dur="1000"/>
                                        <p:tgtEl>
                                          <p:spTgt spid="12">
                                            <p:txEl>
                                              <p:pRg st="0" end="0"/>
                                            </p:txEl>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wipe(left)">
                                      <p:cBhvr>
                                        <p:cTn id="15" dur="1000"/>
                                        <p:tgtEl>
                                          <p:spTgt spid="12">
                                            <p:txEl>
                                              <p:pRg st="1" end="1"/>
                                            </p:txEl>
                                          </p:spTgt>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Effect transition="in" filter="wipe(left)">
                                      <p:cBhvr>
                                        <p:cTn id="19" dur="1000"/>
                                        <p:tgtEl>
                                          <p:spTgt spid="12">
                                            <p:txEl>
                                              <p:pRg st="2" end="2"/>
                                            </p:txEl>
                                          </p:spTgt>
                                        </p:tgtEl>
                                      </p:cBhvr>
                                    </p:animEffect>
                                  </p:childTnLst>
                                </p:cTn>
                              </p:par>
                            </p:childTnLst>
                          </p:cTn>
                        </p:par>
                        <p:par>
                          <p:cTn id="20" fill="hold">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animEffect transition="in" filter="wipe(left)">
                                      <p:cBhvr>
                                        <p:cTn id="23" dur="1000"/>
                                        <p:tgtEl>
                                          <p:spTgt spid="12">
                                            <p:txEl>
                                              <p:pRg st="3" end="3"/>
                                            </p:txEl>
                                          </p:spTgt>
                                        </p:tgtEl>
                                      </p:cBhvr>
                                    </p:animEffect>
                                  </p:childTnLst>
                                </p:cTn>
                              </p:par>
                            </p:childTnLst>
                          </p:cTn>
                        </p:par>
                        <p:par>
                          <p:cTn id="24" fill="hold">
                            <p:stCondLst>
                              <p:cond delay="5000"/>
                            </p:stCondLst>
                            <p:childTnLst>
                              <p:par>
                                <p:cTn id="25" presetID="22" presetClass="entr" presetSubtype="8"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1000"/>
                                        <p:tgtEl>
                                          <p:spTgt spid="9"/>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childTnLst>
                                </p:cTn>
                              </p:par>
                            </p:childTnLst>
                          </p:cTn>
                        </p:par>
                        <p:par>
                          <p:cTn id="36" fill="hold">
                            <p:stCondLst>
                              <p:cond delay="8000"/>
                            </p:stCondLst>
                            <p:childTnLst>
                              <p:par>
                                <p:cTn id="37" presetID="22" presetClass="entr" presetSubtype="8"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1000"/>
                                        <p:tgtEl>
                                          <p:spTgt spid="6"/>
                                        </p:tgtEl>
                                      </p:cBhvr>
                                    </p:animEffect>
                                  </p:childTnLst>
                                </p:cTn>
                              </p:par>
                            </p:childTnLst>
                          </p:cTn>
                        </p:par>
                        <p:par>
                          <p:cTn id="40" fill="hold">
                            <p:stCondLst>
                              <p:cond delay="9000"/>
                            </p:stCondLst>
                            <p:childTnLst>
                              <p:par>
                                <p:cTn id="41" presetID="22" presetClass="entr" presetSubtype="1"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up)">
                                      <p:cBhvr>
                                        <p:cTn id="43" dur="1000"/>
                                        <p:tgtEl>
                                          <p:spTgt spid="13"/>
                                        </p:tgtEl>
                                      </p:cBhvr>
                                    </p:animEffect>
                                  </p:childTnLst>
                                </p:cTn>
                              </p:par>
                            </p:childTnLst>
                          </p:cTn>
                        </p:par>
                        <p:par>
                          <p:cTn id="44" fill="hold">
                            <p:stCondLst>
                              <p:cond delay="10000"/>
                            </p:stCondLst>
                            <p:childTnLst>
                              <p:par>
                                <p:cTn id="45" presetID="10" presetClass="entr" presetSubtype="0"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nimBg="1"/>
      <p:bldP spid="11" grpId="0"/>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Text Box 3">
            <a:extLst>
              <a:ext uri="{FF2B5EF4-FFF2-40B4-BE49-F238E27FC236}">
                <a16:creationId xmlns:a16="http://schemas.microsoft.com/office/drawing/2014/main" id="{2B914004-5332-437D-9C11-623FA0EDA27A}"/>
              </a:ext>
            </a:extLst>
          </p:cNvPr>
          <p:cNvSpPr txBox="1">
            <a:spLocks noChangeArrowheads="1"/>
          </p:cNvSpPr>
          <p:nvPr/>
        </p:nvSpPr>
        <p:spPr bwMode="auto">
          <a:xfrm>
            <a:off x="2487237" y="698909"/>
            <a:ext cx="1944688" cy="1066800"/>
          </a:xfrm>
          <a:prstGeom prst="rect">
            <a:avLst/>
          </a:prstGeom>
          <a:solidFill>
            <a:srgbClr val="0066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algn="ctr"/>
            <a:r>
              <a:rPr lang="es-ES" altLang="es-ES" dirty="0">
                <a:solidFill>
                  <a:schemeClr val="bg1"/>
                </a:solidFill>
              </a:rPr>
              <a:t>Lesiones </a:t>
            </a:r>
          </a:p>
          <a:p>
            <a:pPr algn="ctr"/>
            <a:r>
              <a:rPr lang="es-ES" altLang="es-ES" dirty="0">
                <a:solidFill>
                  <a:schemeClr val="bg1"/>
                </a:solidFill>
              </a:rPr>
              <a:t>agudas</a:t>
            </a:r>
          </a:p>
        </p:txBody>
      </p:sp>
      <p:sp>
        <p:nvSpPr>
          <p:cNvPr id="76805" name="Line 5">
            <a:extLst>
              <a:ext uri="{FF2B5EF4-FFF2-40B4-BE49-F238E27FC236}">
                <a16:creationId xmlns:a16="http://schemas.microsoft.com/office/drawing/2014/main" id="{2ED6DA35-0B0A-4DFF-9807-883BB589F70C}"/>
              </a:ext>
            </a:extLst>
          </p:cNvPr>
          <p:cNvSpPr>
            <a:spLocks noChangeShapeType="1"/>
          </p:cNvSpPr>
          <p:nvPr/>
        </p:nvSpPr>
        <p:spPr bwMode="auto">
          <a:xfrm flipH="1">
            <a:off x="3457114" y="1773239"/>
            <a:ext cx="0" cy="3311525"/>
          </a:xfrm>
          <a:prstGeom prst="line">
            <a:avLst/>
          </a:prstGeom>
          <a:noFill/>
          <a:ln w="762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76806" name="AutoShape 6">
            <a:extLst>
              <a:ext uri="{FF2B5EF4-FFF2-40B4-BE49-F238E27FC236}">
                <a16:creationId xmlns:a16="http://schemas.microsoft.com/office/drawing/2014/main" id="{85960BC1-A90C-44F8-A7EB-608398A94353}"/>
              </a:ext>
            </a:extLst>
          </p:cNvPr>
          <p:cNvSpPr>
            <a:spLocks noChangeArrowheads="1"/>
          </p:cNvSpPr>
          <p:nvPr/>
        </p:nvSpPr>
        <p:spPr bwMode="gray">
          <a:xfrm>
            <a:off x="4640264" y="908050"/>
            <a:ext cx="5329237" cy="457200"/>
          </a:xfrm>
          <a:prstGeom prst="roundRect">
            <a:avLst>
              <a:gd name="adj" fmla="val 49106"/>
            </a:avLst>
          </a:prstGeom>
          <a:solidFill>
            <a:srgbClr val="CC3399"/>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algn="ctr" eaLnBrk="1" hangingPunct="1"/>
            <a:r>
              <a:rPr lang="es-ES" altLang="es-ES" sz="2800">
                <a:solidFill>
                  <a:schemeClr val="bg1"/>
                </a:solidFill>
              </a:rPr>
              <a:t>Preparados de tipo acuoso</a:t>
            </a:r>
            <a:endParaRPr lang="es-ES" altLang="es-ES" sz="2800" b="0">
              <a:solidFill>
                <a:schemeClr val="bg1"/>
              </a:solidFill>
            </a:endParaRPr>
          </a:p>
        </p:txBody>
      </p:sp>
      <p:sp>
        <p:nvSpPr>
          <p:cNvPr id="76807" name="AutoShape 7">
            <a:extLst>
              <a:ext uri="{FF2B5EF4-FFF2-40B4-BE49-F238E27FC236}">
                <a16:creationId xmlns:a16="http://schemas.microsoft.com/office/drawing/2014/main" id="{E327F5A4-6C5C-43E4-B301-E978D263AADA}"/>
              </a:ext>
            </a:extLst>
          </p:cNvPr>
          <p:cNvSpPr>
            <a:spLocks noChangeArrowheads="1"/>
          </p:cNvSpPr>
          <p:nvPr/>
        </p:nvSpPr>
        <p:spPr bwMode="gray">
          <a:xfrm>
            <a:off x="4656138" y="5588000"/>
            <a:ext cx="5327650" cy="457200"/>
          </a:xfrm>
          <a:prstGeom prst="roundRect">
            <a:avLst>
              <a:gd name="adj" fmla="val 49106"/>
            </a:avLst>
          </a:prstGeom>
          <a:solidFill>
            <a:srgbClr val="CC3399"/>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algn="ctr" eaLnBrk="1" hangingPunct="1"/>
            <a:r>
              <a:rPr lang="es-ES" altLang="es-ES" sz="2800">
                <a:solidFill>
                  <a:schemeClr val="bg1"/>
                </a:solidFill>
              </a:rPr>
              <a:t>Preparados de tipo graso</a:t>
            </a:r>
            <a:endParaRPr lang="es-ES" altLang="es-ES" sz="2800" b="0">
              <a:solidFill>
                <a:schemeClr val="bg1"/>
              </a:solidFill>
            </a:endParaRPr>
          </a:p>
        </p:txBody>
      </p:sp>
      <p:sp>
        <p:nvSpPr>
          <p:cNvPr id="76808" name="Text Box 8">
            <a:extLst>
              <a:ext uri="{FF2B5EF4-FFF2-40B4-BE49-F238E27FC236}">
                <a16:creationId xmlns:a16="http://schemas.microsoft.com/office/drawing/2014/main" id="{6EE70A14-F255-4120-AF32-A1A3A08B7906}"/>
              </a:ext>
            </a:extLst>
          </p:cNvPr>
          <p:cNvSpPr txBox="1">
            <a:spLocks noChangeArrowheads="1"/>
          </p:cNvSpPr>
          <p:nvPr/>
        </p:nvSpPr>
        <p:spPr bwMode="auto">
          <a:xfrm>
            <a:off x="5519738" y="1557339"/>
            <a:ext cx="3816350" cy="3856037"/>
          </a:xfrm>
          <a:prstGeom prst="rect">
            <a:avLst/>
          </a:prstGeom>
          <a:solidFill>
            <a:schemeClr val="bg1">
              <a:alpha val="83920"/>
            </a:schemeClr>
          </a:solidFill>
          <a:ln w="9525" algn="ctr">
            <a:solidFill>
              <a:srgbClr val="CC3399"/>
            </a:solidFill>
            <a:miter lim="800000"/>
            <a:headEnd/>
            <a:tailEnd/>
          </a:ln>
        </p:spPr>
        <p:txBody>
          <a:bodyPr>
            <a:spAutoFit/>
          </a:bodyPr>
          <a:lstStyle>
            <a:lvl1pPr marL="457200" indent="-457200">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a:lnSpc>
                <a:spcPct val="80000"/>
              </a:lnSpc>
              <a:buFontTx/>
              <a:buChar char="•"/>
            </a:pPr>
            <a:r>
              <a:rPr lang="es-ES" altLang="es-ES" sz="2800" b="0"/>
              <a:t>Lociones</a:t>
            </a:r>
          </a:p>
          <a:p>
            <a:pPr>
              <a:lnSpc>
                <a:spcPct val="80000"/>
              </a:lnSpc>
              <a:buFontTx/>
              <a:buChar char="•"/>
            </a:pPr>
            <a:r>
              <a:rPr lang="es-ES" altLang="es-ES" sz="2800" b="0"/>
              <a:t>Soluciones</a:t>
            </a:r>
          </a:p>
          <a:p>
            <a:pPr>
              <a:lnSpc>
                <a:spcPct val="80000"/>
              </a:lnSpc>
              <a:buFontTx/>
              <a:buChar char="•"/>
            </a:pPr>
            <a:r>
              <a:rPr lang="es-ES" altLang="es-ES" sz="2800" b="0"/>
              <a:t>Suspensiones</a:t>
            </a:r>
          </a:p>
          <a:p>
            <a:pPr>
              <a:lnSpc>
                <a:spcPct val="80000"/>
              </a:lnSpc>
              <a:buFontTx/>
              <a:buChar char="•"/>
            </a:pPr>
            <a:r>
              <a:rPr lang="es-ES" altLang="es-ES" sz="2800" b="0"/>
              <a:t>Géles</a:t>
            </a:r>
          </a:p>
          <a:p>
            <a:pPr>
              <a:lnSpc>
                <a:spcPct val="80000"/>
              </a:lnSpc>
              <a:buFontTx/>
              <a:buChar char="•"/>
            </a:pPr>
            <a:r>
              <a:rPr lang="es-ES" altLang="es-ES" sz="2800">
                <a:solidFill>
                  <a:srgbClr val="CC3399"/>
                </a:solidFill>
              </a:rPr>
              <a:t>Emulsiones O/W</a:t>
            </a:r>
          </a:p>
          <a:p>
            <a:pPr>
              <a:lnSpc>
                <a:spcPct val="80000"/>
              </a:lnSpc>
              <a:buFontTx/>
              <a:buChar char="•"/>
            </a:pPr>
            <a:r>
              <a:rPr lang="es-ES" altLang="es-ES" sz="2800">
                <a:solidFill>
                  <a:srgbClr val="CC3399"/>
                </a:solidFill>
              </a:rPr>
              <a:t>Emulsiones W/O</a:t>
            </a:r>
          </a:p>
          <a:p>
            <a:pPr>
              <a:lnSpc>
                <a:spcPct val="80000"/>
              </a:lnSpc>
              <a:buFontTx/>
              <a:buChar char="•"/>
            </a:pPr>
            <a:r>
              <a:rPr lang="es-ES" altLang="es-ES" sz="2800" b="0"/>
              <a:t>Pastas grasas</a:t>
            </a:r>
          </a:p>
          <a:p>
            <a:pPr>
              <a:lnSpc>
                <a:spcPct val="80000"/>
              </a:lnSpc>
              <a:buFontTx/>
              <a:buChar char="•"/>
            </a:pPr>
            <a:r>
              <a:rPr lang="es-ES" altLang="es-ES" sz="2800" b="0"/>
              <a:t>Pomada anhidras</a:t>
            </a:r>
          </a:p>
          <a:p>
            <a:pPr>
              <a:lnSpc>
                <a:spcPct val="80000"/>
              </a:lnSpc>
              <a:buFontTx/>
              <a:buChar char="•"/>
            </a:pPr>
            <a:r>
              <a:rPr lang="es-ES" altLang="es-ES" sz="2800" b="0"/>
              <a:t>Colodiones</a:t>
            </a:r>
          </a:p>
          <a:p>
            <a:pPr>
              <a:lnSpc>
                <a:spcPct val="80000"/>
              </a:lnSpc>
              <a:buFontTx/>
              <a:buChar char="•"/>
            </a:pPr>
            <a:r>
              <a:rPr lang="es-ES" altLang="es-ES" sz="2800" b="0"/>
              <a:t>Ungüentos</a:t>
            </a:r>
          </a:p>
          <a:p>
            <a:pPr>
              <a:lnSpc>
                <a:spcPct val="80000"/>
              </a:lnSpc>
              <a:buFontTx/>
              <a:buChar char="•"/>
            </a:pPr>
            <a:r>
              <a:rPr lang="es-ES" altLang="es-ES" sz="2800" b="0"/>
              <a:t>Apósitos oclusivos</a:t>
            </a:r>
          </a:p>
        </p:txBody>
      </p:sp>
      <p:sp>
        <p:nvSpPr>
          <p:cNvPr id="76811" name="Freeform 11">
            <a:extLst>
              <a:ext uri="{FF2B5EF4-FFF2-40B4-BE49-F238E27FC236}">
                <a16:creationId xmlns:a16="http://schemas.microsoft.com/office/drawing/2014/main" id="{7B716A33-6231-4570-9BBF-A06D6E0AC810}"/>
              </a:ext>
            </a:extLst>
          </p:cNvPr>
          <p:cNvSpPr>
            <a:spLocks/>
          </p:cNvSpPr>
          <p:nvPr/>
        </p:nvSpPr>
        <p:spPr bwMode="auto">
          <a:xfrm rot="12859600">
            <a:off x="3868739" y="2346326"/>
            <a:ext cx="2232025" cy="358775"/>
          </a:xfrm>
          <a:custGeom>
            <a:avLst/>
            <a:gdLst>
              <a:gd name="T0" fmla="*/ 2147483646 w 437"/>
              <a:gd name="T1" fmla="*/ 2147483646 h 1159"/>
              <a:gd name="T2" fmla="*/ 2147483646 w 437"/>
              <a:gd name="T3" fmla="*/ 0 h 1159"/>
              <a:gd name="T4" fmla="*/ 2147483646 w 437"/>
              <a:gd name="T5" fmla="*/ 2147483646 h 1159"/>
              <a:gd name="T6" fmla="*/ 2147483646 w 437"/>
              <a:gd name="T7" fmla="*/ 2147483646 h 1159"/>
              <a:gd name="T8" fmla="*/ 2147483646 w 437"/>
              <a:gd name="T9" fmla="*/ 2147483646 h 1159"/>
              <a:gd name="T10" fmla="*/ 0 w 437"/>
              <a:gd name="T11" fmla="*/ 2147483646 h 1159"/>
              <a:gd name="T12" fmla="*/ 0 w 437"/>
              <a:gd name="T13" fmla="*/ 2147483646 h 1159"/>
              <a:gd name="T14" fmla="*/ 2147483646 w 437"/>
              <a:gd name="T15" fmla="*/ 2147483646 h 11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7" h="1159">
                <a:moveTo>
                  <a:pt x="212" y="332"/>
                </a:moveTo>
                <a:lnTo>
                  <a:pt x="212" y="0"/>
                </a:lnTo>
                <a:lnTo>
                  <a:pt x="437" y="580"/>
                </a:lnTo>
                <a:lnTo>
                  <a:pt x="212" y="1159"/>
                </a:lnTo>
                <a:lnTo>
                  <a:pt x="212" y="827"/>
                </a:lnTo>
                <a:lnTo>
                  <a:pt x="0" y="827"/>
                </a:lnTo>
                <a:lnTo>
                  <a:pt x="0" y="332"/>
                </a:lnTo>
                <a:lnTo>
                  <a:pt x="212" y="332"/>
                </a:lnTo>
                <a:close/>
              </a:path>
            </a:pathLst>
          </a:custGeom>
          <a:solidFill>
            <a:srgbClr val="CC3399"/>
          </a:solidFill>
          <a:ln>
            <a:noFill/>
          </a:ln>
          <a:extLst>
            <a:ext uri="{91240B29-F687-4F45-9708-019B960494DF}">
              <a14:hiddenLine xmlns:a14="http://schemas.microsoft.com/office/drawing/2010/main" w="9525">
                <a:solidFill>
                  <a:srgbClr val="FF3300"/>
                </a:solidFill>
                <a:round/>
                <a:headEnd/>
                <a:tailEnd/>
              </a14:hiddenLine>
            </a:ext>
          </a:extLst>
        </p:spPr>
        <p:txBody>
          <a:bodyPr/>
          <a:lstStyle/>
          <a:p>
            <a:endParaRPr lang="es-ES"/>
          </a:p>
        </p:txBody>
      </p:sp>
      <p:sp>
        <p:nvSpPr>
          <p:cNvPr id="76812" name="Freeform 12">
            <a:extLst>
              <a:ext uri="{FF2B5EF4-FFF2-40B4-BE49-F238E27FC236}">
                <a16:creationId xmlns:a16="http://schemas.microsoft.com/office/drawing/2014/main" id="{A16EA7E8-30EA-4C50-870F-B58213C096CC}"/>
              </a:ext>
            </a:extLst>
          </p:cNvPr>
          <p:cNvSpPr>
            <a:spLocks/>
          </p:cNvSpPr>
          <p:nvPr/>
        </p:nvSpPr>
        <p:spPr bwMode="auto">
          <a:xfrm rot="8231100">
            <a:off x="3949701" y="4046539"/>
            <a:ext cx="2232025" cy="358775"/>
          </a:xfrm>
          <a:custGeom>
            <a:avLst/>
            <a:gdLst>
              <a:gd name="T0" fmla="*/ 2147483646 w 437"/>
              <a:gd name="T1" fmla="*/ 2147483646 h 1159"/>
              <a:gd name="T2" fmla="*/ 2147483646 w 437"/>
              <a:gd name="T3" fmla="*/ 0 h 1159"/>
              <a:gd name="T4" fmla="*/ 2147483646 w 437"/>
              <a:gd name="T5" fmla="*/ 2147483646 h 1159"/>
              <a:gd name="T6" fmla="*/ 2147483646 w 437"/>
              <a:gd name="T7" fmla="*/ 2147483646 h 1159"/>
              <a:gd name="T8" fmla="*/ 2147483646 w 437"/>
              <a:gd name="T9" fmla="*/ 2147483646 h 1159"/>
              <a:gd name="T10" fmla="*/ 0 w 437"/>
              <a:gd name="T11" fmla="*/ 2147483646 h 1159"/>
              <a:gd name="T12" fmla="*/ 0 w 437"/>
              <a:gd name="T13" fmla="*/ 2147483646 h 1159"/>
              <a:gd name="T14" fmla="*/ 2147483646 w 437"/>
              <a:gd name="T15" fmla="*/ 2147483646 h 11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7" h="1159">
                <a:moveTo>
                  <a:pt x="212" y="332"/>
                </a:moveTo>
                <a:lnTo>
                  <a:pt x="212" y="0"/>
                </a:lnTo>
                <a:lnTo>
                  <a:pt x="437" y="580"/>
                </a:lnTo>
                <a:lnTo>
                  <a:pt x="212" y="1159"/>
                </a:lnTo>
                <a:lnTo>
                  <a:pt x="212" y="827"/>
                </a:lnTo>
                <a:lnTo>
                  <a:pt x="0" y="827"/>
                </a:lnTo>
                <a:lnTo>
                  <a:pt x="0" y="332"/>
                </a:lnTo>
                <a:lnTo>
                  <a:pt x="212" y="332"/>
                </a:lnTo>
                <a:close/>
              </a:path>
            </a:pathLst>
          </a:custGeom>
          <a:solidFill>
            <a:srgbClr val="CC3399"/>
          </a:solidFill>
          <a:ln>
            <a:noFill/>
          </a:ln>
          <a:extLst>
            <a:ext uri="{91240B29-F687-4F45-9708-019B960494DF}">
              <a14:hiddenLine xmlns:a14="http://schemas.microsoft.com/office/drawing/2010/main" w="9525">
                <a:solidFill>
                  <a:srgbClr val="FF3300"/>
                </a:solidFill>
                <a:round/>
                <a:headEnd/>
                <a:tailEnd/>
              </a14:hiddenLine>
            </a:ext>
          </a:extLst>
        </p:spPr>
        <p:txBody>
          <a:bodyPr/>
          <a:lstStyle/>
          <a:p>
            <a:endParaRPr lang="es-ES"/>
          </a:p>
        </p:txBody>
      </p:sp>
      <p:sp>
        <p:nvSpPr>
          <p:cNvPr id="12" name="CuadroTexto 11">
            <a:extLst>
              <a:ext uri="{FF2B5EF4-FFF2-40B4-BE49-F238E27FC236}">
                <a16:creationId xmlns:a16="http://schemas.microsoft.com/office/drawing/2014/main" id="{67A4B8DA-B690-48E8-9565-B985D063C985}"/>
              </a:ext>
            </a:extLst>
          </p:cNvPr>
          <p:cNvSpPr txBox="1"/>
          <p:nvPr/>
        </p:nvSpPr>
        <p:spPr>
          <a:xfrm>
            <a:off x="324002" y="6169748"/>
            <a:ext cx="11529947" cy="215444"/>
          </a:xfrm>
          <a:prstGeom prst="rect">
            <a:avLst/>
          </a:prstGeom>
          <a:solidFill>
            <a:srgbClr val="21BBEF"/>
          </a:solidFill>
        </p:spPr>
        <p:txBody>
          <a:bodyPr wrap="square" rtlCol="0">
            <a:spAutoFit/>
          </a:bodyPr>
          <a:lstStyle/>
          <a:p>
            <a:r>
              <a:rPr lang="es-ES" sz="800" dirty="0" err="1">
                <a:solidFill>
                  <a:srgbClr val="21BBEF"/>
                </a:solidFill>
              </a:rPr>
              <a:t>hj</a:t>
            </a:r>
            <a:endParaRPr lang="es-ES" sz="800" dirty="0">
              <a:solidFill>
                <a:srgbClr val="21BBEF"/>
              </a:solidFill>
            </a:endParaRPr>
          </a:p>
        </p:txBody>
      </p:sp>
      <p:pic>
        <p:nvPicPr>
          <p:cNvPr id="13" name="Imagen 2">
            <a:extLst>
              <a:ext uri="{FF2B5EF4-FFF2-40B4-BE49-F238E27FC236}">
                <a16:creationId xmlns:a16="http://schemas.microsoft.com/office/drawing/2014/main" id="{00A8951C-7B6F-4702-87A7-768EF8FE10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3121" y="5299322"/>
            <a:ext cx="1577959" cy="111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3">
            <a:extLst>
              <a:ext uri="{FF2B5EF4-FFF2-40B4-BE49-F238E27FC236}">
                <a16:creationId xmlns:a16="http://schemas.microsoft.com/office/drawing/2014/main" id="{48F4205F-77E9-458D-8616-1B13B7A163E3}"/>
              </a:ext>
            </a:extLst>
          </p:cNvPr>
          <p:cNvSpPr txBox="1"/>
          <p:nvPr/>
        </p:nvSpPr>
        <p:spPr>
          <a:xfrm>
            <a:off x="10597133" y="6178563"/>
            <a:ext cx="1516066" cy="384977"/>
          </a:xfrm>
          <a:prstGeom prst="rect">
            <a:avLst/>
          </a:prstGeom>
          <a:noFill/>
        </p:spPr>
        <p:txBody>
          <a:bodyPr wrap="square">
            <a:spAutoFit/>
          </a:bodyPr>
          <a:lstStyle/>
          <a:p>
            <a:pPr algn="ctr">
              <a:lnSpc>
                <a:spcPts val="1200"/>
              </a:lnSpc>
              <a:defRPr/>
            </a:pPr>
            <a:r>
              <a:rPr lang="es-ES" sz="1000" b="1" dirty="0">
                <a:solidFill>
                  <a:schemeClr val="tx1">
                    <a:lumMod val="65000"/>
                    <a:lumOff val="35000"/>
                  </a:schemeClr>
                </a:solidFill>
              </a:rPr>
              <a:t>Dr. Rafael Puerto</a:t>
            </a:r>
          </a:p>
          <a:p>
            <a:pPr algn="ctr">
              <a:lnSpc>
                <a:spcPts val="1200"/>
              </a:lnSpc>
              <a:defRPr/>
            </a:pPr>
            <a:r>
              <a:rPr lang="es-ES" sz="800" dirty="0">
                <a:solidFill>
                  <a:schemeClr val="tx1">
                    <a:lumMod val="65000"/>
                    <a:lumOff val="35000"/>
                  </a:schemeClr>
                </a:solidFill>
              </a:rPr>
              <a:t>@19RafaPuerto96</a:t>
            </a:r>
          </a:p>
        </p:txBody>
      </p:sp>
      <p:pic>
        <p:nvPicPr>
          <p:cNvPr id="15" name="Imagen 14" descr="Resultado de imagen de LOGO DEL COLEGIO OFICIAL DE FARMACÉUTICOS DE MALAGA">
            <a:extLst>
              <a:ext uri="{FF2B5EF4-FFF2-40B4-BE49-F238E27FC236}">
                <a16:creationId xmlns:a16="http://schemas.microsoft.com/office/drawing/2014/main" id="{389EA0EA-021E-4630-A799-2BE60421961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4510" y="5975329"/>
            <a:ext cx="666750" cy="671433"/>
          </a:xfrm>
          <a:prstGeom prst="rect">
            <a:avLst/>
          </a:prstGeom>
          <a:noFill/>
        </p:spPr>
      </p:pic>
      <p:pic>
        <p:nvPicPr>
          <p:cNvPr id="16" name="Imagen 15">
            <a:extLst>
              <a:ext uri="{FF2B5EF4-FFF2-40B4-BE49-F238E27FC236}">
                <a16:creationId xmlns:a16="http://schemas.microsoft.com/office/drawing/2014/main" id="{2182886F-73FD-4D49-8417-6C9B9C6843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50" y="5977421"/>
            <a:ext cx="1479550" cy="669496"/>
          </a:xfrm>
          <a:prstGeom prst="rect">
            <a:avLst/>
          </a:prstGeom>
        </p:spPr>
      </p:pic>
      <p:sp>
        <p:nvSpPr>
          <p:cNvPr id="76804" name="Text Box 4">
            <a:extLst>
              <a:ext uri="{FF2B5EF4-FFF2-40B4-BE49-F238E27FC236}">
                <a16:creationId xmlns:a16="http://schemas.microsoft.com/office/drawing/2014/main" id="{49514DAC-F769-4421-AC15-E4E3BD2795F6}"/>
              </a:ext>
            </a:extLst>
          </p:cNvPr>
          <p:cNvSpPr txBox="1">
            <a:spLocks noChangeArrowheads="1"/>
          </p:cNvSpPr>
          <p:nvPr/>
        </p:nvSpPr>
        <p:spPr bwMode="auto">
          <a:xfrm>
            <a:off x="2424113" y="5071716"/>
            <a:ext cx="2087562" cy="1066800"/>
          </a:xfrm>
          <a:prstGeom prst="rect">
            <a:avLst/>
          </a:prstGeom>
          <a:solidFill>
            <a:srgbClr val="0066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algn="ctr"/>
            <a:r>
              <a:rPr lang="es-ES" altLang="es-ES" dirty="0">
                <a:solidFill>
                  <a:schemeClr val="bg1"/>
                </a:solidFill>
              </a:rPr>
              <a:t>Lesiones </a:t>
            </a:r>
          </a:p>
          <a:p>
            <a:pPr algn="ctr"/>
            <a:r>
              <a:rPr lang="es-ES" altLang="es-ES" dirty="0">
                <a:solidFill>
                  <a:schemeClr val="bg1"/>
                </a:solidFill>
              </a:rPr>
              <a:t>crónicas</a:t>
            </a:r>
          </a:p>
        </p:txBody>
      </p:sp>
      <p:pic>
        <p:nvPicPr>
          <p:cNvPr id="17" name="Imagen 16" descr="Imagen que contiene pared, interior, cuarto de baño&#10;&#10;Descripción generada con confianza muy alta">
            <a:extLst>
              <a:ext uri="{FF2B5EF4-FFF2-40B4-BE49-F238E27FC236}">
                <a16:creationId xmlns:a16="http://schemas.microsoft.com/office/drawing/2014/main" id="{BC3DDCAC-F4FB-4624-85B9-FBE59CB4F7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7089" y="1978548"/>
            <a:ext cx="2175678" cy="2900904"/>
          </a:xfrm>
          <a:prstGeom prst="rect">
            <a:avLst/>
          </a:prstGeom>
        </p:spPr>
      </p:pic>
    </p:spTree>
    <p:extLst>
      <p:ext uri="{BB962C8B-B14F-4D97-AF65-F5344CB8AC3E}">
        <p14:creationId xmlns:p14="http://schemas.microsoft.com/office/powerpoint/2010/main" val="11791839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6803"/>
                                        </p:tgtEl>
                                        <p:attrNameLst>
                                          <p:attrName>style.visibility</p:attrName>
                                        </p:attrNameLst>
                                      </p:cBhvr>
                                      <p:to>
                                        <p:strVal val="visible"/>
                                      </p:to>
                                    </p:set>
                                    <p:animEffect transition="in" filter="fade">
                                      <p:cBhvr>
                                        <p:cTn id="7" dur="2000"/>
                                        <p:tgtEl>
                                          <p:spTgt spid="76803"/>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76806"/>
                                        </p:tgtEl>
                                        <p:attrNameLst>
                                          <p:attrName>style.visibility</p:attrName>
                                        </p:attrNameLst>
                                      </p:cBhvr>
                                      <p:to>
                                        <p:strVal val="visible"/>
                                      </p:to>
                                    </p:set>
                                    <p:animEffect transition="in" filter="wipe(left)">
                                      <p:cBhvr>
                                        <p:cTn id="11" dur="1000"/>
                                        <p:tgtEl>
                                          <p:spTgt spid="7680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76805"/>
                                        </p:tgtEl>
                                        <p:attrNameLst>
                                          <p:attrName>style.visibility</p:attrName>
                                        </p:attrNameLst>
                                      </p:cBhvr>
                                      <p:to>
                                        <p:strVal val="visible"/>
                                      </p:to>
                                    </p:set>
                                    <p:animEffect transition="in" filter="wipe(up)">
                                      <p:cBhvr>
                                        <p:cTn id="16" dur="1000"/>
                                        <p:tgtEl>
                                          <p:spTgt spid="76805"/>
                                        </p:tgtEl>
                                      </p:cBhvr>
                                    </p:animEffect>
                                  </p:childTnLst>
                                </p:cTn>
                              </p:par>
                            </p:childTnLst>
                          </p:cTn>
                        </p:par>
                        <p:par>
                          <p:cTn id="17" fill="hold" nodeType="afterGroup">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76804"/>
                                        </p:tgtEl>
                                        <p:attrNameLst>
                                          <p:attrName>style.visibility</p:attrName>
                                        </p:attrNameLst>
                                      </p:cBhvr>
                                      <p:to>
                                        <p:strVal val="visible"/>
                                      </p:to>
                                    </p:set>
                                    <p:animEffect transition="in" filter="fade">
                                      <p:cBhvr>
                                        <p:cTn id="20" dur="2000"/>
                                        <p:tgtEl>
                                          <p:spTgt spid="76804"/>
                                        </p:tgtEl>
                                      </p:cBhvr>
                                    </p:animEffect>
                                  </p:childTnLst>
                                </p:cTn>
                              </p:par>
                            </p:childTnLst>
                          </p:cTn>
                        </p:par>
                        <p:par>
                          <p:cTn id="21" fill="hold" nodeType="afterGroup">
                            <p:stCondLst>
                              <p:cond delay="3000"/>
                            </p:stCondLst>
                            <p:childTnLst>
                              <p:par>
                                <p:cTn id="22" presetID="22" presetClass="entr" presetSubtype="8" fill="hold" grpId="0" nodeType="afterEffect">
                                  <p:stCondLst>
                                    <p:cond delay="0"/>
                                  </p:stCondLst>
                                  <p:childTnLst>
                                    <p:set>
                                      <p:cBhvr>
                                        <p:cTn id="23" dur="1" fill="hold">
                                          <p:stCondLst>
                                            <p:cond delay="0"/>
                                          </p:stCondLst>
                                        </p:cTn>
                                        <p:tgtEl>
                                          <p:spTgt spid="76807"/>
                                        </p:tgtEl>
                                        <p:attrNameLst>
                                          <p:attrName>style.visibility</p:attrName>
                                        </p:attrNameLst>
                                      </p:cBhvr>
                                      <p:to>
                                        <p:strVal val="visible"/>
                                      </p:to>
                                    </p:set>
                                    <p:animEffect transition="in" filter="wipe(left)">
                                      <p:cBhvr>
                                        <p:cTn id="24" dur="500"/>
                                        <p:tgtEl>
                                          <p:spTgt spid="76807"/>
                                        </p:tgtEl>
                                      </p:cBhvr>
                                    </p:animEffect>
                                  </p:childTnLst>
                                </p:cTn>
                              </p:par>
                            </p:childTnLst>
                          </p:cTn>
                        </p:par>
                        <p:par>
                          <p:cTn id="25" fill="hold" nodeType="withGroup">
                            <p:stCondLst>
                              <p:cond delay="3500"/>
                            </p:stCondLst>
                            <p:childTnLst>
                              <p:par>
                                <p:cTn id="26" presetID="22" presetClass="entr" presetSubtype="8" fill="hold" grpId="0" nodeType="afterEffect">
                                  <p:stCondLst>
                                    <p:cond delay="0"/>
                                  </p:stCondLst>
                                  <p:childTnLst>
                                    <p:set>
                                      <p:cBhvr>
                                        <p:cTn id="27" dur="1" fill="hold">
                                          <p:stCondLst>
                                            <p:cond delay="0"/>
                                          </p:stCondLst>
                                        </p:cTn>
                                        <p:tgtEl>
                                          <p:spTgt spid="76808">
                                            <p:bg/>
                                          </p:spTgt>
                                        </p:tgtEl>
                                        <p:attrNameLst>
                                          <p:attrName>style.visibility</p:attrName>
                                        </p:attrNameLst>
                                      </p:cBhvr>
                                      <p:to>
                                        <p:strVal val="visible"/>
                                      </p:to>
                                    </p:set>
                                    <p:animEffect transition="in" filter="wipe(left)">
                                      <p:cBhvr>
                                        <p:cTn id="28" dur="750"/>
                                        <p:tgtEl>
                                          <p:spTgt spid="76808">
                                            <p:bg/>
                                          </p:spTgt>
                                        </p:tgtEl>
                                      </p:cBhvr>
                                    </p:animEffect>
                                  </p:childTnLst>
                                </p:cTn>
                              </p:par>
                            </p:childTnLst>
                          </p:cTn>
                        </p:par>
                        <p:par>
                          <p:cTn id="29" fill="hold" nodeType="withGroup">
                            <p:stCondLst>
                              <p:cond delay="4250"/>
                            </p:stCondLst>
                            <p:childTnLst>
                              <p:par>
                                <p:cTn id="30" presetID="22" presetClass="entr" presetSubtype="8" fill="hold" grpId="0" nodeType="afterEffect">
                                  <p:stCondLst>
                                    <p:cond delay="0"/>
                                  </p:stCondLst>
                                  <p:childTnLst>
                                    <p:set>
                                      <p:cBhvr>
                                        <p:cTn id="31" dur="1" fill="hold">
                                          <p:stCondLst>
                                            <p:cond delay="0"/>
                                          </p:stCondLst>
                                        </p:cTn>
                                        <p:tgtEl>
                                          <p:spTgt spid="76808">
                                            <p:txEl>
                                              <p:pRg st="0" end="0"/>
                                            </p:txEl>
                                          </p:spTgt>
                                        </p:tgtEl>
                                        <p:attrNameLst>
                                          <p:attrName>style.visibility</p:attrName>
                                        </p:attrNameLst>
                                      </p:cBhvr>
                                      <p:to>
                                        <p:strVal val="visible"/>
                                      </p:to>
                                    </p:set>
                                    <p:animEffect transition="in" filter="wipe(left)">
                                      <p:cBhvr>
                                        <p:cTn id="32" dur="750"/>
                                        <p:tgtEl>
                                          <p:spTgt spid="76808">
                                            <p:txEl>
                                              <p:pRg st="0" end="0"/>
                                            </p:txEl>
                                          </p:spTgt>
                                        </p:tgtEl>
                                      </p:cBhvr>
                                    </p:animEffect>
                                  </p:childTnLst>
                                </p:cTn>
                              </p:par>
                            </p:childTnLst>
                          </p:cTn>
                        </p:par>
                        <p:par>
                          <p:cTn id="33" fill="hold" nodeType="withGroup">
                            <p:stCondLst>
                              <p:cond delay="5000"/>
                            </p:stCondLst>
                            <p:childTnLst>
                              <p:par>
                                <p:cTn id="34" presetID="22" presetClass="entr" presetSubtype="8" fill="hold" grpId="0" nodeType="afterEffect">
                                  <p:stCondLst>
                                    <p:cond delay="0"/>
                                  </p:stCondLst>
                                  <p:childTnLst>
                                    <p:set>
                                      <p:cBhvr>
                                        <p:cTn id="35" dur="1" fill="hold">
                                          <p:stCondLst>
                                            <p:cond delay="0"/>
                                          </p:stCondLst>
                                        </p:cTn>
                                        <p:tgtEl>
                                          <p:spTgt spid="76808">
                                            <p:txEl>
                                              <p:pRg st="1" end="1"/>
                                            </p:txEl>
                                          </p:spTgt>
                                        </p:tgtEl>
                                        <p:attrNameLst>
                                          <p:attrName>style.visibility</p:attrName>
                                        </p:attrNameLst>
                                      </p:cBhvr>
                                      <p:to>
                                        <p:strVal val="visible"/>
                                      </p:to>
                                    </p:set>
                                    <p:animEffect transition="in" filter="wipe(left)">
                                      <p:cBhvr>
                                        <p:cTn id="36" dur="750"/>
                                        <p:tgtEl>
                                          <p:spTgt spid="76808">
                                            <p:txEl>
                                              <p:pRg st="1" end="1"/>
                                            </p:txEl>
                                          </p:spTgt>
                                        </p:tgtEl>
                                      </p:cBhvr>
                                    </p:animEffect>
                                  </p:childTnLst>
                                </p:cTn>
                              </p:par>
                            </p:childTnLst>
                          </p:cTn>
                        </p:par>
                        <p:par>
                          <p:cTn id="37" fill="hold" nodeType="withGroup">
                            <p:stCondLst>
                              <p:cond delay="5750"/>
                            </p:stCondLst>
                            <p:childTnLst>
                              <p:par>
                                <p:cTn id="38" presetID="22" presetClass="entr" presetSubtype="8" fill="hold" grpId="0" nodeType="afterEffect">
                                  <p:stCondLst>
                                    <p:cond delay="0"/>
                                  </p:stCondLst>
                                  <p:childTnLst>
                                    <p:set>
                                      <p:cBhvr>
                                        <p:cTn id="39" dur="1" fill="hold">
                                          <p:stCondLst>
                                            <p:cond delay="0"/>
                                          </p:stCondLst>
                                        </p:cTn>
                                        <p:tgtEl>
                                          <p:spTgt spid="76808">
                                            <p:txEl>
                                              <p:pRg st="2" end="2"/>
                                            </p:txEl>
                                          </p:spTgt>
                                        </p:tgtEl>
                                        <p:attrNameLst>
                                          <p:attrName>style.visibility</p:attrName>
                                        </p:attrNameLst>
                                      </p:cBhvr>
                                      <p:to>
                                        <p:strVal val="visible"/>
                                      </p:to>
                                    </p:set>
                                    <p:animEffect transition="in" filter="wipe(left)">
                                      <p:cBhvr>
                                        <p:cTn id="40" dur="750"/>
                                        <p:tgtEl>
                                          <p:spTgt spid="76808">
                                            <p:txEl>
                                              <p:pRg st="2" end="2"/>
                                            </p:txEl>
                                          </p:spTgt>
                                        </p:tgtEl>
                                      </p:cBhvr>
                                    </p:animEffect>
                                  </p:childTnLst>
                                </p:cTn>
                              </p:par>
                            </p:childTnLst>
                          </p:cTn>
                        </p:par>
                        <p:par>
                          <p:cTn id="41" fill="hold" nodeType="withGroup">
                            <p:stCondLst>
                              <p:cond delay="6500"/>
                            </p:stCondLst>
                            <p:childTnLst>
                              <p:par>
                                <p:cTn id="42" presetID="22" presetClass="entr" presetSubtype="8" fill="hold" grpId="0" nodeType="afterEffect">
                                  <p:stCondLst>
                                    <p:cond delay="0"/>
                                  </p:stCondLst>
                                  <p:childTnLst>
                                    <p:set>
                                      <p:cBhvr>
                                        <p:cTn id="43" dur="1" fill="hold">
                                          <p:stCondLst>
                                            <p:cond delay="0"/>
                                          </p:stCondLst>
                                        </p:cTn>
                                        <p:tgtEl>
                                          <p:spTgt spid="76808">
                                            <p:txEl>
                                              <p:pRg st="3" end="3"/>
                                            </p:txEl>
                                          </p:spTgt>
                                        </p:tgtEl>
                                        <p:attrNameLst>
                                          <p:attrName>style.visibility</p:attrName>
                                        </p:attrNameLst>
                                      </p:cBhvr>
                                      <p:to>
                                        <p:strVal val="visible"/>
                                      </p:to>
                                    </p:set>
                                    <p:animEffect transition="in" filter="wipe(left)">
                                      <p:cBhvr>
                                        <p:cTn id="44" dur="750"/>
                                        <p:tgtEl>
                                          <p:spTgt spid="76808">
                                            <p:txEl>
                                              <p:pRg st="3" end="3"/>
                                            </p:txEl>
                                          </p:spTgt>
                                        </p:tgtEl>
                                      </p:cBhvr>
                                    </p:animEffect>
                                  </p:childTnLst>
                                </p:cTn>
                              </p:par>
                            </p:childTnLst>
                          </p:cTn>
                        </p:par>
                        <p:par>
                          <p:cTn id="45" fill="hold" nodeType="withGroup">
                            <p:stCondLst>
                              <p:cond delay="7250"/>
                            </p:stCondLst>
                            <p:childTnLst>
                              <p:par>
                                <p:cTn id="46" presetID="22" presetClass="entr" presetSubtype="8" fill="hold" grpId="0" nodeType="afterEffect">
                                  <p:stCondLst>
                                    <p:cond delay="0"/>
                                  </p:stCondLst>
                                  <p:childTnLst>
                                    <p:set>
                                      <p:cBhvr>
                                        <p:cTn id="47" dur="1" fill="hold">
                                          <p:stCondLst>
                                            <p:cond delay="0"/>
                                          </p:stCondLst>
                                        </p:cTn>
                                        <p:tgtEl>
                                          <p:spTgt spid="76808">
                                            <p:txEl>
                                              <p:pRg st="4" end="4"/>
                                            </p:txEl>
                                          </p:spTgt>
                                        </p:tgtEl>
                                        <p:attrNameLst>
                                          <p:attrName>style.visibility</p:attrName>
                                        </p:attrNameLst>
                                      </p:cBhvr>
                                      <p:to>
                                        <p:strVal val="visible"/>
                                      </p:to>
                                    </p:set>
                                    <p:animEffect transition="in" filter="wipe(left)">
                                      <p:cBhvr>
                                        <p:cTn id="48" dur="750"/>
                                        <p:tgtEl>
                                          <p:spTgt spid="76808">
                                            <p:txEl>
                                              <p:pRg st="4" end="4"/>
                                            </p:txEl>
                                          </p:spTgt>
                                        </p:tgtEl>
                                      </p:cBhvr>
                                    </p:animEffect>
                                  </p:childTnLst>
                                </p:cTn>
                              </p:par>
                            </p:childTnLst>
                          </p:cTn>
                        </p:par>
                        <p:par>
                          <p:cTn id="49" fill="hold" nodeType="withGroup">
                            <p:stCondLst>
                              <p:cond delay="8000"/>
                            </p:stCondLst>
                            <p:childTnLst>
                              <p:par>
                                <p:cTn id="50" presetID="22" presetClass="entr" presetSubtype="8" fill="hold" grpId="0" nodeType="afterEffect">
                                  <p:stCondLst>
                                    <p:cond delay="0"/>
                                  </p:stCondLst>
                                  <p:childTnLst>
                                    <p:set>
                                      <p:cBhvr>
                                        <p:cTn id="51" dur="1" fill="hold">
                                          <p:stCondLst>
                                            <p:cond delay="0"/>
                                          </p:stCondLst>
                                        </p:cTn>
                                        <p:tgtEl>
                                          <p:spTgt spid="76808">
                                            <p:txEl>
                                              <p:pRg st="5" end="5"/>
                                            </p:txEl>
                                          </p:spTgt>
                                        </p:tgtEl>
                                        <p:attrNameLst>
                                          <p:attrName>style.visibility</p:attrName>
                                        </p:attrNameLst>
                                      </p:cBhvr>
                                      <p:to>
                                        <p:strVal val="visible"/>
                                      </p:to>
                                    </p:set>
                                    <p:animEffect transition="in" filter="wipe(left)">
                                      <p:cBhvr>
                                        <p:cTn id="52" dur="750"/>
                                        <p:tgtEl>
                                          <p:spTgt spid="76808">
                                            <p:txEl>
                                              <p:pRg st="5" end="5"/>
                                            </p:txEl>
                                          </p:spTgt>
                                        </p:tgtEl>
                                      </p:cBhvr>
                                    </p:animEffect>
                                  </p:childTnLst>
                                </p:cTn>
                              </p:par>
                            </p:childTnLst>
                          </p:cTn>
                        </p:par>
                        <p:par>
                          <p:cTn id="53" fill="hold" nodeType="withGroup">
                            <p:stCondLst>
                              <p:cond delay="8750"/>
                            </p:stCondLst>
                            <p:childTnLst>
                              <p:par>
                                <p:cTn id="54" presetID="22" presetClass="entr" presetSubtype="8" fill="hold" grpId="0" nodeType="afterEffect">
                                  <p:stCondLst>
                                    <p:cond delay="0"/>
                                  </p:stCondLst>
                                  <p:childTnLst>
                                    <p:set>
                                      <p:cBhvr>
                                        <p:cTn id="55" dur="1" fill="hold">
                                          <p:stCondLst>
                                            <p:cond delay="0"/>
                                          </p:stCondLst>
                                        </p:cTn>
                                        <p:tgtEl>
                                          <p:spTgt spid="76808">
                                            <p:txEl>
                                              <p:pRg st="6" end="6"/>
                                            </p:txEl>
                                          </p:spTgt>
                                        </p:tgtEl>
                                        <p:attrNameLst>
                                          <p:attrName>style.visibility</p:attrName>
                                        </p:attrNameLst>
                                      </p:cBhvr>
                                      <p:to>
                                        <p:strVal val="visible"/>
                                      </p:to>
                                    </p:set>
                                    <p:animEffect transition="in" filter="wipe(left)">
                                      <p:cBhvr>
                                        <p:cTn id="56" dur="750"/>
                                        <p:tgtEl>
                                          <p:spTgt spid="76808">
                                            <p:txEl>
                                              <p:pRg st="6" end="6"/>
                                            </p:txEl>
                                          </p:spTgt>
                                        </p:tgtEl>
                                      </p:cBhvr>
                                    </p:animEffect>
                                  </p:childTnLst>
                                </p:cTn>
                              </p:par>
                            </p:childTnLst>
                          </p:cTn>
                        </p:par>
                        <p:par>
                          <p:cTn id="57" fill="hold" nodeType="withGroup">
                            <p:stCondLst>
                              <p:cond delay="9500"/>
                            </p:stCondLst>
                            <p:childTnLst>
                              <p:par>
                                <p:cTn id="58" presetID="22" presetClass="entr" presetSubtype="8" fill="hold" grpId="0" nodeType="afterEffect">
                                  <p:stCondLst>
                                    <p:cond delay="0"/>
                                  </p:stCondLst>
                                  <p:childTnLst>
                                    <p:set>
                                      <p:cBhvr>
                                        <p:cTn id="59" dur="1" fill="hold">
                                          <p:stCondLst>
                                            <p:cond delay="0"/>
                                          </p:stCondLst>
                                        </p:cTn>
                                        <p:tgtEl>
                                          <p:spTgt spid="76808">
                                            <p:txEl>
                                              <p:pRg st="7" end="7"/>
                                            </p:txEl>
                                          </p:spTgt>
                                        </p:tgtEl>
                                        <p:attrNameLst>
                                          <p:attrName>style.visibility</p:attrName>
                                        </p:attrNameLst>
                                      </p:cBhvr>
                                      <p:to>
                                        <p:strVal val="visible"/>
                                      </p:to>
                                    </p:set>
                                    <p:animEffect transition="in" filter="wipe(left)">
                                      <p:cBhvr>
                                        <p:cTn id="60" dur="750"/>
                                        <p:tgtEl>
                                          <p:spTgt spid="76808">
                                            <p:txEl>
                                              <p:pRg st="7" end="7"/>
                                            </p:txEl>
                                          </p:spTgt>
                                        </p:tgtEl>
                                      </p:cBhvr>
                                    </p:animEffect>
                                  </p:childTnLst>
                                </p:cTn>
                              </p:par>
                            </p:childTnLst>
                          </p:cTn>
                        </p:par>
                        <p:par>
                          <p:cTn id="61" fill="hold" nodeType="withGroup">
                            <p:stCondLst>
                              <p:cond delay="10250"/>
                            </p:stCondLst>
                            <p:childTnLst>
                              <p:par>
                                <p:cTn id="62" presetID="22" presetClass="entr" presetSubtype="8" fill="hold" grpId="0" nodeType="afterEffect">
                                  <p:stCondLst>
                                    <p:cond delay="0"/>
                                  </p:stCondLst>
                                  <p:childTnLst>
                                    <p:set>
                                      <p:cBhvr>
                                        <p:cTn id="63" dur="1" fill="hold">
                                          <p:stCondLst>
                                            <p:cond delay="0"/>
                                          </p:stCondLst>
                                        </p:cTn>
                                        <p:tgtEl>
                                          <p:spTgt spid="76808">
                                            <p:txEl>
                                              <p:pRg st="8" end="8"/>
                                            </p:txEl>
                                          </p:spTgt>
                                        </p:tgtEl>
                                        <p:attrNameLst>
                                          <p:attrName>style.visibility</p:attrName>
                                        </p:attrNameLst>
                                      </p:cBhvr>
                                      <p:to>
                                        <p:strVal val="visible"/>
                                      </p:to>
                                    </p:set>
                                    <p:animEffect transition="in" filter="wipe(left)">
                                      <p:cBhvr>
                                        <p:cTn id="64" dur="750"/>
                                        <p:tgtEl>
                                          <p:spTgt spid="76808">
                                            <p:txEl>
                                              <p:pRg st="8" end="8"/>
                                            </p:txEl>
                                          </p:spTgt>
                                        </p:tgtEl>
                                      </p:cBhvr>
                                    </p:animEffect>
                                  </p:childTnLst>
                                </p:cTn>
                              </p:par>
                            </p:childTnLst>
                          </p:cTn>
                        </p:par>
                        <p:par>
                          <p:cTn id="65" fill="hold" nodeType="withGroup">
                            <p:stCondLst>
                              <p:cond delay="11000"/>
                            </p:stCondLst>
                            <p:childTnLst>
                              <p:par>
                                <p:cTn id="66" presetID="22" presetClass="entr" presetSubtype="8" fill="hold" grpId="0" nodeType="afterEffect">
                                  <p:stCondLst>
                                    <p:cond delay="0"/>
                                  </p:stCondLst>
                                  <p:childTnLst>
                                    <p:set>
                                      <p:cBhvr>
                                        <p:cTn id="67" dur="1" fill="hold">
                                          <p:stCondLst>
                                            <p:cond delay="0"/>
                                          </p:stCondLst>
                                        </p:cTn>
                                        <p:tgtEl>
                                          <p:spTgt spid="76808">
                                            <p:txEl>
                                              <p:pRg st="9" end="9"/>
                                            </p:txEl>
                                          </p:spTgt>
                                        </p:tgtEl>
                                        <p:attrNameLst>
                                          <p:attrName>style.visibility</p:attrName>
                                        </p:attrNameLst>
                                      </p:cBhvr>
                                      <p:to>
                                        <p:strVal val="visible"/>
                                      </p:to>
                                    </p:set>
                                    <p:animEffect transition="in" filter="wipe(left)">
                                      <p:cBhvr>
                                        <p:cTn id="68" dur="750"/>
                                        <p:tgtEl>
                                          <p:spTgt spid="76808">
                                            <p:txEl>
                                              <p:pRg st="9" end="9"/>
                                            </p:txEl>
                                          </p:spTgt>
                                        </p:tgtEl>
                                      </p:cBhvr>
                                    </p:animEffect>
                                  </p:childTnLst>
                                </p:cTn>
                              </p:par>
                            </p:childTnLst>
                          </p:cTn>
                        </p:par>
                        <p:par>
                          <p:cTn id="69" fill="hold" nodeType="withGroup">
                            <p:stCondLst>
                              <p:cond delay="11750"/>
                            </p:stCondLst>
                            <p:childTnLst>
                              <p:par>
                                <p:cTn id="70" presetID="22" presetClass="entr" presetSubtype="8" fill="hold" grpId="0" nodeType="afterEffect">
                                  <p:stCondLst>
                                    <p:cond delay="0"/>
                                  </p:stCondLst>
                                  <p:childTnLst>
                                    <p:set>
                                      <p:cBhvr>
                                        <p:cTn id="71" dur="1" fill="hold">
                                          <p:stCondLst>
                                            <p:cond delay="0"/>
                                          </p:stCondLst>
                                        </p:cTn>
                                        <p:tgtEl>
                                          <p:spTgt spid="76808">
                                            <p:txEl>
                                              <p:pRg st="10" end="10"/>
                                            </p:txEl>
                                          </p:spTgt>
                                        </p:tgtEl>
                                        <p:attrNameLst>
                                          <p:attrName>style.visibility</p:attrName>
                                        </p:attrNameLst>
                                      </p:cBhvr>
                                      <p:to>
                                        <p:strVal val="visible"/>
                                      </p:to>
                                    </p:set>
                                    <p:animEffect transition="in" filter="wipe(left)">
                                      <p:cBhvr>
                                        <p:cTn id="72" dur="750"/>
                                        <p:tgtEl>
                                          <p:spTgt spid="76808">
                                            <p:txEl>
                                              <p:pRg st="10" end="10"/>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4" fill="hold" nodeType="clickEffect">
                                  <p:stCondLst>
                                    <p:cond delay="0"/>
                                  </p:stCondLst>
                                  <p:childTnLst>
                                    <p:set>
                                      <p:cBhvr>
                                        <p:cTn id="76" dur="1" fill="hold">
                                          <p:stCondLst>
                                            <p:cond delay="0"/>
                                          </p:stCondLst>
                                        </p:cTn>
                                        <p:tgtEl>
                                          <p:spTgt spid="76811"/>
                                        </p:tgtEl>
                                        <p:attrNameLst>
                                          <p:attrName>style.visibility</p:attrName>
                                        </p:attrNameLst>
                                      </p:cBhvr>
                                      <p:to>
                                        <p:strVal val="visible"/>
                                      </p:to>
                                    </p:set>
                                    <p:animEffect transition="in" filter="wipe(down)">
                                      <p:cBhvr>
                                        <p:cTn id="77" dur="1000"/>
                                        <p:tgtEl>
                                          <p:spTgt spid="76811"/>
                                        </p:tgtEl>
                                      </p:cBhvr>
                                    </p:animEffect>
                                  </p:childTnLst>
                                </p:cTn>
                              </p:par>
                            </p:childTnLst>
                          </p:cTn>
                        </p:par>
                        <p:par>
                          <p:cTn id="78" fill="hold" nodeType="afterGroup">
                            <p:stCondLst>
                              <p:cond delay="1000"/>
                            </p:stCondLst>
                            <p:childTnLst>
                              <p:par>
                                <p:cTn id="79" presetID="22" presetClass="entr" presetSubtype="1" fill="hold" nodeType="afterEffect">
                                  <p:stCondLst>
                                    <p:cond delay="0"/>
                                  </p:stCondLst>
                                  <p:childTnLst>
                                    <p:set>
                                      <p:cBhvr>
                                        <p:cTn id="80" dur="1" fill="hold">
                                          <p:stCondLst>
                                            <p:cond delay="0"/>
                                          </p:stCondLst>
                                        </p:cTn>
                                        <p:tgtEl>
                                          <p:spTgt spid="76812"/>
                                        </p:tgtEl>
                                        <p:attrNameLst>
                                          <p:attrName>style.visibility</p:attrName>
                                        </p:attrNameLst>
                                      </p:cBhvr>
                                      <p:to>
                                        <p:strVal val="visible"/>
                                      </p:to>
                                    </p:set>
                                    <p:animEffect transition="in" filter="wipe(up)">
                                      <p:cBhvr>
                                        <p:cTn id="81" dur="1000"/>
                                        <p:tgtEl>
                                          <p:spTgt spid="76812"/>
                                        </p:tgtEl>
                                      </p:cBhvr>
                                    </p:animEffect>
                                  </p:childTnLst>
                                </p:cTn>
                              </p:par>
                              <p:par>
                                <p:cTn id="82" presetID="10" presetClass="entr" presetSubtype="0" fill="hold" nodeType="with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fade">
                                      <p:cBhvr>
                                        <p:cTn id="8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animBg="1"/>
      <p:bldP spid="76806" grpId="0" animBg="1"/>
      <p:bldP spid="76807" grpId="0" animBg="1"/>
      <p:bldP spid="76808" grpId="0" build="p" animBg="1"/>
      <p:bldP spid="7680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B1B1A1BD-BC94-4D92-A07D-937528F370C1}"/>
              </a:ext>
            </a:extLst>
          </p:cNvPr>
          <p:cNvSpPr txBox="1"/>
          <p:nvPr/>
        </p:nvSpPr>
        <p:spPr>
          <a:xfrm>
            <a:off x="324002" y="6169748"/>
            <a:ext cx="11529947" cy="215444"/>
          </a:xfrm>
          <a:prstGeom prst="rect">
            <a:avLst/>
          </a:prstGeom>
          <a:solidFill>
            <a:srgbClr val="21BBEF"/>
          </a:solidFill>
        </p:spPr>
        <p:txBody>
          <a:bodyPr wrap="square" rtlCol="0">
            <a:spAutoFit/>
          </a:bodyPr>
          <a:lstStyle/>
          <a:p>
            <a:r>
              <a:rPr lang="es-ES" sz="800" dirty="0" err="1">
                <a:solidFill>
                  <a:srgbClr val="21BBEF"/>
                </a:solidFill>
              </a:rPr>
              <a:t>hj</a:t>
            </a:r>
            <a:endParaRPr lang="es-ES" sz="800" dirty="0">
              <a:solidFill>
                <a:srgbClr val="21BBEF"/>
              </a:solidFill>
            </a:endParaRPr>
          </a:p>
        </p:txBody>
      </p:sp>
      <p:sp>
        <p:nvSpPr>
          <p:cNvPr id="9" name="CuadroTexto 8">
            <a:extLst>
              <a:ext uri="{FF2B5EF4-FFF2-40B4-BE49-F238E27FC236}">
                <a16:creationId xmlns:a16="http://schemas.microsoft.com/office/drawing/2014/main" id="{72EDE3C4-9A64-4073-923D-8D565B60281B}"/>
              </a:ext>
            </a:extLst>
          </p:cNvPr>
          <p:cNvSpPr txBox="1"/>
          <p:nvPr/>
        </p:nvSpPr>
        <p:spPr>
          <a:xfrm>
            <a:off x="10597133" y="6178563"/>
            <a:ext cx="1516066" cy="384977"/>
          </a:xfrm>
          <a:prstGeom prst="rect">
            <a:avLst/>
          </a:prstGeom>
          <a:noFill/>
        </p:spPr>
        <p:txBody>
          <a:bodyPr wrap="square">
            <a:spAutoFit/>
          </a:bodyPr>
          <a:lstStyle/>
          <a:p>
            <a:pPr algn="ctr">
              <a:lnSpc>
                <a:spcPts val="1200"/>
              </a:lnSpc>
              <a:defRPr/>
            </a:pPr>
            <a:r>
              <a:rPr lang="es-ES" sz="1000" b="1" dirty="0">
                <a:solidFill>
                  <a:schemeClr val="tx1">
                    <a:lumMod val="65000"/>
                    <a:lumOff val="35000"/>
                  </a:schemeClr>
                </a:solidFill>
              </a:rPr>
              <a:t>Dr. Rafael Puerto</a:t>
            </a:r>
          </a:p>
          <a:p>
            <a:pPr algn="ctr">
              <a:lnSpc>
                <a:spcPts val="1200"/>
              </a:lnSpc>
              <a:defRPr/>
            </a:pPr>
            <a:r>
              <a:rPr lang="es-ES" sz="800" dirty="0">
                <a:solidFill>
                  <a:schemeClr val="tx1">
                    <a:lumMod val="65000"/>
                    <a:lumOff val="35000"/>
                  </a:schemeClr>
                </a:solidFill>
              </a:rPr>
              <a:t>@19RafaPuerto96</a:t>
            </a:r>
          </a:p>
        </p:txBody>
      </p:sp>
      <p:pic>
        <p:nvPicPr>
          <p:cNvPr id="10" name="Imagen 2">
            <a:extLst>
              <a:ext uri="{FF2B5EF4-FFF2-40B4-BE49-F238E27FC236}">
                <a16:creationId xmlns:a16="http://schemas.microsoft.com/office/drawing/2014/main" id="{9E30F56F-DF62-4576-A463-31EE9F697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3121" y="5299322"/>
            <a:ext cx="1577959" cy="111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descr="Resultado de imagen de LOGO DEL COLEGIO OFICIAL DE FARMACÉUTICOS DE MALAGA">
            <a:extLst>
              <a:ext uri="{FF2B5EF4-FFF2-40B4-BE49-F238E27FC236}">
                <a16:creationId xmlns:a16="http://schemas.microsoft.com/office/drawing/2014/main" id="{F494B623-7873-41BF-8995-DF0CFAC47F8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4510" y="5975329"/>
            <a:ext cx="666750" cy="671433"/>
          </a:xfrm>
          <a:prstGeom prst="rect">
            <a:avLst/>
          </a:prstGeom>
          <a:noFill/>
        </p:spPr>
      </p:pic>
      <p:pic>
        <p:nvPicPr>
          <p:cNvPr id="12" name="Imagen 11">
            <a:extLst>
              <a:ext uri="{FF2B5EF4-FFF2-40B4-BE49-F238E27FC236}">
                <a16:creationId xmlns:a16="http://schemas.microsoft.com/office/drawing/2014/main" id="{BDF301B9-81EB-4429-8298-A532C4A7C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50" y="5977421"/>
            <a:ext cx="1479550" cy="669496"/>
          </a:xfrm>
          <a:prstGeom prst="rect">
            <a:avLst/>
          </a:prstGeom>
        </p:spPr>
      </p:pic>
      <p:sp>
        <p:nvSpPr>
          <p:cNvPr id="7" name="AutoShape 2">
            <a:extLst>
              <a:ext uri="{FF2B5EF4-FFF2-40B4-BE49-F238E27FC236}">
                <a16:creationId xmlns:a16="http://schemas.microsoft.com/office/drawing/2014/main" id="{E55B2F2D-604F-4ABD-B1D6-FE4943A55613}"/>
              </a:ext>
            </a:extLst>
          </p:cNvPr>
          <p:cNvSpPr>
            <a:spLocks noChangeArrowheads="1"/>
          </p:cNvSpPr>
          <p:nvPr/>
        </p:nvSpPr>
        <p:spPr bwMode="gray">
          <a:xfrm>
            <a:off x="324001" y="537970"/>
            <a:ext cx="4339439" cy="431800"/>
          </a:xfrm>
          <a:prstGeom prst="roundRect">
            <a:avLst>
              <a:gd name="adj" fmla="val 49106"/>
            </a:avLst>
          </a:prstGeom>
          <a:solidFill>
            <a:srgbClr val="CC3399"/>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fontAlgn="base">
              <a:spcBef>
                <a:spcPct val="0"/>
              </a:spcBef>
              <a:spcAft>
                <a:spcPct val="0"/>
              </a:spcAft>
            </a:pPr>
            <a:r>
              <a:rPr lang="es-ES" altLang="es-ES" sz="2400" dirty="0">
                <a:solidFill>
                  <a:srgbClr val="FFFFFF"/>
                </a:solidFill>
              </a:rPr>
              <a:t>Dermatitis del pañal</a:t>
            </a:r>
          </a:p>
        </p:txBody>
      </p:sp>
      <p:sp>
        <p:nvSpPr>
          <p:cNvPr id="13" name="Text Box 5">
            <a:extLst>
              <a:ext uri="{FF2B5EF4-FFF2-40B4-BE49-F238E27FC236}">
                <a16:creationId xmlns:a16="http://schemas.microsoft.com/office/drawing/2014/main" id="{4A75FAA9-F409-4468-B7EB-E8D074E41449}"/>
              </a:ext>
            </a:extLst>
          </p:cNvPr>
          <p:cNvSpPr txBox="1">
            <a:spLocks noChangeArrowheads="1"/>
          </p:cNvSpPr>
          <p:nvPr/>
        </p:nvSpPr>
        <p:spPr bwMode="auto">
          <a:xfrm>
            <a:off x="324001" y="1162097"/>
            <a:ext cx="9983779" cy="1200329"/>
          </a:xfrm>
          <a:prstGeom prst="rect">
            <a:avLst/>
          </a:prstGeom>
          <a:solidFill>
            <a:srgbClr val="FFFFFF">
              <a:alpha val="60000"/>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0" fontAlgn="base" hangingPunct="0">
              <a:spcBef>
                <a:spcPct val="0"/>
              </a:spcBef>
              <a:spcAft>
                <a:spcPct val="0"/>
              </a:spcAft>
              <a:buClr>
                <a:srgbClr val="FF3399"/>
              </a:buClr>
              <a:buSzPct val="120000"/>
            </a:pPr>
            <a:r>
              <a:rPr lang="es-ES" altLang="es-ES" sz="2400" b="0" dirty="0"/>
              <a:t>Eosina…………………  ………………..	 0,2	%</a:t>
            </a:r>
          </a:p>
          <a:p>
            <a:pPr eaLnBrk="0" fontAlgn="base" hangingPunct="0">
              <a:spcBef>
                <a:spcPct val="0"/>
              </a:spcBef>
              <a:spcAft>
                <a:spcPct val="0"/>
              </a:spcAft>
              <a:buClr>
                <a:srgbClr val="FF3399"/>
              </a:buClr>
              <a:buSzPct val="120000"/>
            </a:pPr>
            <a:r>
              <a:rPr lang="es-ES" altLang="es-ES" sz="2400" b="0" dirty="0"/>
              <a:t>Clotrimazol……………….……………	 1	%</a:t>
            </a:r>
          </a:p>
          <a:p>
            <a:pPr eaLnBrk="0" fontAlgn="base" hangingPunct="0">
              <a:spcBef>
                <a:spcPct val="0"/>
              </a:spcBef>
              <a:spcAft>
                <a:spcPct val="0"/>
              </a:spcAft>
              <a:buClr>
                <a:srgbClr val="FF3399"/>
              </a:buClr>
              <a:buSzPct val="120000"/>
            </a:pPr>
            <a:r>
              <a:rPr lang="es-ES" altLang="es-ES" sz="2400" b="0" dirty="0"/>
              <a:t>Pasta al agua…………………</a:t>
            </a:r>
            <a:r>
              <a:rPr lang="es-ES" altLang="es-ES" sz="2400" b="0" dirty="0" err="1"/>
              <a:t>c.s.p</a:t>
            </a:r>
            <a:r>
              <a:rPr lang="es-ES" altLang="es-ES" sz="2400" b="0" dirty="0"/>
              <a:t>….   100	g</a:t>
            </a:r>
          </a:p>
        </p:txBody>
      </p:sp>
      <p:sp>
        <p:nvSpPr>
          <p:cNvPr id="14" name="Text Box 5">
            <a:extLst>
              <a:ext uri="{FF2B5EF4-FFF2-40B4-BE49-F238E27FC236}">
                <a16:creationId xmlns:a16="http://schemas.microsoft.com/office/drawing/2014/main" id="{6F56A52B-483D-4AD2-9DB2-5322D75E573D}"/>
              </a:ext>
            </a:extLst>
          </p:cNvPr>
          <p:cNvSpPr txBox="1">
            <a:spLocks noChangeArrowheads="1"/>
          </p:cNvSpPr>
          <p:nvPr/>
        </p:nvSpPr>
        <p:spPr bwMode="auto">
          <a:xfrm>
            <a:off x="348937" y="2795925"/>
            <a:ext cx="9983779" cy="1938992"/>
          </a:xfrm>
          <a:prstGeom prst="rect">
            <a:avLst/>
          </a:prstGeom>
          <a:solidFill>
            <a:srgbClr val="FFFFFF">
              <a:alpha val="60000"/>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0" fontAlgn="base" hangingPunct="0">
              <a:spcBef>
                <a:spcPct val="0"/>
              </a:spcBef>
              <a:spcAft>
                <a:spcPct val="0"/>
              </a:spcAft>
              <a:buClr>
                <a:srgbClr val="FF3399"/>
              </a:buClr>
              <a:buSzPct val="120000"/>
            </a:pPr>
            <a:r>
              <a:rPr lang="es-ES" altLang="es-ES" sz="2000" b="0" dirty="0">
                <a:solidFill>
                  <a:srgbClr val="CC3399"/>
                </a:solidFill>
              </a:rPr>
              <a:t>TRATAMIENTOS ASOCIADOS</a:t>
            </a:r>
            <a:r>
              <a:rPr lang="es-ES" altLang="es-ES" sz="2000" b="0" dirty="0"/>
              <a:t>: Astringente y desecante en dermatosis exudativa, dermatitis del pañal  con sobreinfección fúngica (</a:t>
            </a:r>
            <a:r>
              <a:rPr lang="es-ES" altLang="es-ES" sz="2000" b="0" dirty="0" err="1"/>
              <a:t>candida</a:t>
            </a:r>
            <a:r>
              <a:rPr lang="es-ES" altLang="es-ES" sz="2000" b="0" dirty="0"/>
              <a:t>)</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t>2 veces al día con especial cuidado a los pliegues cutáneos</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t>Conservar a temperatura ambiente inferior a 30ºC, protegido de la luz y de la humedad</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CC3399"/>
                </a:solidFill>
              </a:rPr>
              <a:t>Caducidad</a:t>
            </a:r>
            <a:r>
              <a:rPr lang="es-ES" altLang="es-ES" sz="2000" b="0" dirty="0"/>
              <a:t> 30 días</a:t>
            </a:r>
          </a:p>
        </p:txBody>
      </p:sp>
      <p:pic>
        <p:nvPicPr>
          <p:cNvPr id="3" name="Imagen 2">
            <a:extLst>
              <a:ext uri="{FF2B5EF4-FFF2-40B4-BE49-F238E27FC236}">
                <a16:creationId xmlns:a16="http://schemas.microsoft.com/office/drawing/2014/main" id="{691668E7-BAD2-4E6B-AB49-193331558D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2975" y="693388"/>
            <a:ext cx="2618490" cy="2005327"/>
          </a:xfrm>
          <a:prstGeom prst="rect">
            <a:avLst/>
          </a:prstGeom>
        </p:spPr>
      </p:pic>
    </p:spTree>
    <p:extLst>
      <p:ext uri="{BB962C8B-B14F-4D97-AF65-F5344CB8AC3E}">
        <p14:creationId xmlns:p14="http://schemas.microsoft.com/office/powerpoint/2010/main" val="374935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bg/>
                                          </p:spTgt>
                                        </p:tgtEl>
                                        <p:attrNameLst>
                                          <p:attrName>style.visibility</p:attrName>
                                        </p:attrNameLst>
                                      </p:cBhvr>
                                      <p:to>
                                        <p:strVal val="visible"/>
                                      </p:to>
                                    </p:set>
                                    <p:animEffect transition="in" filter="wipe(left)">
                                      <p:cBhvr>
                                        <p:cTn id="11" dur="1000"/>
                                        <p:tgtEl>
                                          <p:spTgt spid="13">
                                            <p:bg/>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1000"/>
                                        <p:tgtEl>
                                          <p:spTgt spid="13">
                                            <p:txEl>
                                              <p:pRg st="0" end="0"/>
                                            </p:txEl>
                                          </p:spTgt>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wipe(left)">
                                      <p:cBhvr>
                                        <p:cTn id="19" dur="1000"/>
                                        <p:tgtEl>
                                          <p:spTgt spid="13">
                                            <p:txEl>
                                              <p:pRg st="1" end="1"/>
                                            </p:txEl>
                                          </p:spTgt>
                                        </p:tgtEl>
                                      </p:cBhvr>
                                    </p:animEffect>
                                  </p:childTnLst>
                                </p:cTn>
                              </p:par>
                            </p:childTnLst>
                          </p:cTn>
                        </p:par>
                        <p:par>
                          <p:cTn id="20" fill="hold">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animEffect transition="in" filter="wipe(left)">
                                      <p:cBhvr>
                                        <p:cTn id="23" dur="1000"/>
                                        <p:tgtEl>
                                          <p:spTgt spid="13">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childTnLst>
                                </p:cTn>
                              </p:par>
                            </p:childTnLst>
                          </p:cTn>
                        </p:par>
                        <p:par>
                          <p:cTn id="27" fill="hold">
                            <p:stCondLst>
                              <p:cond delay="5000"/>
                            </p:stCondLst>
                            <p:childTnLst>
                              <p:par>
                                <p:cTn id="28" presetID="22" presetClass="entr" presetSubtype="8" fill="hold" grpId="0" nodeType="afterEffect">
                                  <p:stCondLst>
                                    <p:cond delay="0"/>
                                  </p:stCondLst>
                                  <p:childTnLst>
                                    <p:set>
                                      <p:cBhvr>
                                        <p:cTn id="29" dur="1" fill="hold">
                                          <p:stCondLst>
                                            <p:cond delay="0"/>
                                          </p:stCondLst>
                                        </p:cTn>
                                        <p:tgtEl>
                                          <p:spTgt spid="14">
                                            <p:bg/>
                                          </p:spTgt>
                                        </p:tgtEl>
                                        <p:attrNameLst>
                                          <p:attrName>style.visibility</p:attrName>
                                        </p:attrNameLst>
                                      </p:cBhvr>
                                      <p:to>
                                        <p:strVal val="visible"/>
                                      </p:to>
                                    </p:set>
                                    <p:animEffect transition="in" filter="wipe(left)">
                                      <p:cBhvr>
                                        <p:cTn id="30" dur="1250"/>
                                        <p:tgtEl>
                                          <p:spTgt spid="14">
                                            <p:bg/>
                                          </p:spTgt>
                                        </p:tgtEl>
                                      </p:cBhvr>
                                    </p:animEffect>
                                  </p:childTnLst>
                                </p:cTn>
                              </p:par>
                            </p:childTnLst>
                          </p:cTn>
                        </p:par>
                        <p:par>
                          <p:cTn id="31" fill="hold">
                            <p:stCondLst>
                              <p:cond delay="6250"/>
                            </p:stCondLst>
                            <p:childTnLst>
                              <p:par>
                                <p:cTn id="32" presetID="22" presetClass="entr" presetSubtype="8" fill="hold" grpId="0" nodeType="after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wipe(left)">
                                      <p:cBhvr>
                                        <p:cTn id="34" dur="1250"/>
                                        <p:tgtEl>
                                          <p:spTgt spid="14">
                                            <p:txEl>
                                              <p:pRg st="0" end="0"/>
                                            </p:txEl>
                                          </p:spTgt>
                                        </p:tgtEl>
                                      </p:cBhvr>
                                    </p:animEffect>
                                  </p:childTnLst>
                                </p:cTn>
                              </p:par>
                            </p:childTnLst>
                          </p:cTn>
                        </p:par>
                        <p:par>
                          <p:cTn id="35" fill="hold">
                            <p:stCondLst>
                              <p:cond delay="7500"/>
                            </p:stCondLst>
                            <p:childTnLst>
                              <p:par>
                                <p:cTn id="36" presetID="22" presetClass="entr" presetSubtype="8" fill="hold" grpId="0" nodeType="afterEffect">
                                  <p:stCondLst>
                                    <p:cond delay="0"/>
                                  </p:stCondLst>
                                  <p:childTnLst>
                                    <p:set>
                                      <p:cBhvr>
                                        <p:cTn id="37" dur="1" fill="hold">
                                          <p:stCondLst>
                                            <p:cond delay="0"/>
                                          </p:stCondLst>
                                        </p:cTn>
                                        <p:tgtEl>
                                          <p:spTgt spid="14">
                                            <p:txEl>
                                              <p:pRg st="1" end="1"/>
                                            </p:txEl>
                                          </p:spTgt>
                                        </p:tgtEl>
                                        <p:attrNameLst>
                                          <p:attrName>style.visibility</p:attrName>
                                        </p:attrNameLst>
                                      </p:cBhvr>
                                      <p:to>
                                        <p:strVal val="visible"/>
                                      </p:to>
                                    </p:set>
                                    <p:animEffect transition="in" filter="wipe(left)">
                                      <p:cBhvr>
                                        <p:cTn id="38" dur="1250"/>
                                        <p:tgtEl>
                                          <p:spTgt spid="14">
                                            <p:txEl>
                                              <p:pRg st="1" end="1"/>
                                            </p:txEl>
                                          </p:spTgt>
                                        </p:tgtEl>
                                      </p:cBhvr>
                                    </p:animEffect>
                                  </p:childTnLst>
                                </p:cTn>
                              </p:par>
                            </p:childTnLst>
                          </p:cTn>
                        </p:par>
                        <p:par>
                          <p:cTn id="39" fill="hold">
                            <p:stCondLst>
                              <p:cond delay="8750"/>
                            </p:stCondLst>
                            <p:childTnLst>
                              <p:par>
                                <p:cTn id="40" presetID="22" presetClass="entr" presetSubtype="8" fill="hold" grpId="0" nodeType="afterEffect">
                                  <p:stCondLst>
                                    <p:cond delay="0"/>
                                  </p:stCondLst>
                                  <p:childTnLst>
                                    <p:set>
                                      <p:cBhvr>
                                        <p:cTn id="41" dur="1" fill="hold">
                                          <p:stCondLst>
                                            <p:cond delay="0"/>
                                          </p:stCondLst>
                                        </p:cTn>
                                        <p:tgtEl>
                                          <p:spTgt spid="14">
                                            <p:txEl>
                                              <p:pRg st="2" end="2"/>
                                            </p:txEl>
                                          </p:spTgt>
                                        </p:tgtEl>
                                        <p:attrNameLst>
                                          <p:attrName>style.visibility</p:attrName>
                                        </p:attrNameLst>
                                      </p:cBhvr>
                                      <p:to>
                                        <p:strVal val="visible"/>
                                      </p:to>
                                    </p:set>
                                    <p:animEffect transition="in" filter="wipe(left)">
                                      <p:cBhvr>
                                        <p:cTn id="42" dur="1250"/>
                                        <p:tgtEl>
                                          <p:spTgt spid="14">
                                            <p:txEl>
                                              <p:pRg st="2" end="2"/>
                                            </p:txEl>
                                          </p:spTgt>
                                        </p:tgtEl>
                                      </p:cBhvr>
                                    </p:animEffect>
                                  </p:childTnLst>
                                </p:cTn>
                              </p:par>
                            </p:childTnLst>
                          </p:cTn>
                        </p:par>
                        <p:par>
                          <p:cTn id="43" fill="hold">
                            <p:stCondLst>
                              <p:cond delay="10000"/>
                            </p:stCondLst>
                            <p:childTnLst>
                              <p:par>
                                <p:cTn id="44" presetID="22" presetClass="entr" presetSubtype="8" fill="hold" grpId="0" nodeType="afterEffect">
                                  <p:stCondLst>
                                    <p:cond delay="0"/>
                                  </p:stCondLst>
                                  <p:childTnLst>
                                    <p:set>
                                      <p:cBhvr>
                                        <p:cTn id="45" dur="1" fill="hold">
                                          <p:stCondLst>
                                            <p:cond delay="0"/>
                                          </p:stCondLst>
                                        </p:cTn>
                                        <p:tgtEl>
                                          <p:spTgt spid="14">
                                            <p:txEl>
                                              <p:pRg st="3" end="3"/>
                                            </p:txEl>
                                          </p:spTgt>
                                        </p:tgtEl>
                                        <p:attrNameLst>
                                          <p:attrName>style.visibility</p:attrName>
                                        </p:attrNameLst>
                                      </p:cBhvr>
                                      <p:to>
                                        <p:strVal val="visible"/>
                                      </p:to>
                                    </p:set>
                                    <p:animEffect transition="in" filter="wipe(left)">
                                      <p:cBhvr>
                                        <p:cTn id="46" dur="125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build="p" animBg="1"/>
      <p:bldP spid="14"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B1B1A1BD-BC94-4D92-A07D-937528F370C1}"/>
              </a:ext>
            </a:extLst>
          </p:cNvPr>
          <p:cNvSpPr txBox="1"/>
          <p:nvPr/>
        </p:nvSpPr>
        <p:spPr>
          <a:xfrm>
            <a:off x="324002" y="6169748"/>
            <a:ext cx="11529947" cy="215444"/>
          </a:xfrm>
          <a:prstGeom prst="rect">
            <a:avLst/>
          </a:prstGeom>
          <a:solidFill>
            <a:srgbClr val="21BBEF"/>
          </a:solidFill>
        </p:spPr>
        <p:txBody>
          <a:bodyPr wrap="square" rtlCol="0">
            <a:spAutoFit/>
          </a:bodyPr>
          <a:lstStyle/>
          <a:p>
            <a:r>
              <a:rPr lang="es-ES" sz="800" dirty="0" err="1">
                <a:solidFill>
                  <a:srgbClr val="21BBEF"/>
                </a:solidFill>
              </a:rPr>
              <a:t>hj</a:t>
            </a:r>
            <a:endParaRPr lang="es-ES" sz="800" dirty="0">
              <a:solidFill>
                <a:srgbClr val="21BBEF"/>
              </a:solidFill>
            </a:endParaRPr>
          </a:p>
        </p:txBody>
      </p:sp>
      <p:sp>
        <p:nvSpPr>
          <p:cNvPr id="9" name="CuadroTexto 8">
            <a:extLst>
              <a:ext uri="{FF2B5EF4-FFF2-40B4-BE49-F238E27FC236}">
                <a16:creationId xmlns:a16="http://schemas.microsoft.com/office/drawing/2014/main" id="{72EDE3C4-9A64-4073-923D-8D565B60281B}"/>
              </a:ext>
            </a:extLst>
          </p:cNvPr>
          <p:cNvSpPr txBox="1"/>
          <p:nvPr/>
        </p:nvSpPr>
        <p:spPr>
          <a:xfrm>
            <a:off x="10597133" y="6178563"/>
            <a:ext cx="1516066" cy="384977"/>
          </a:xfrm>
          <a:prstGeom prst="rect">
            <a:avLst/>
          </a:prstGeom>
          <a:noFill/>
        </p:spPr>
        <p:txBody>
          <a:bodyPr wrap="square">
            <a:spAutoFit/>
          </a:bodyPr>
          <a:lstStyle/>
          <a:p>
            <a:pPr algn="ctr">
              <a:lnSpc>
                <a:spcPts val="1200"/>
              </a:lnSpc>
              <a:defRPr/>
            </a:pPr>
            <a:r>
              <a:rPr lang="es-ES" sz="1000" b="1" dirty="0">
                <a:solidFill>
                  <a:schemeClr val="tx1">
                    <a:lumMod val="65000"/>
                    <a:lumOff val="35000"/>
                  </a:schemeClr>
                </a:solidFill>
              </a:rPr>
              <a:t>Dr. Rafael Puerto</a:t>
            </a:r>
          </a:p>
          <a:p>
            <a:pPr algn="ctr">
              <a:lnSpc>
                <a:spcPts val="1200"/>
              </a:lnSpc>
              <a:defRPr/>
            </a:pPr>
            <a:r>
              <a:rPr lang="es-ES" sz="800" dirty="0">
                <a:solidFill>
                  <a:schemeClr val="tx1">
                    <a:lumMod val="65000"/>
                    <a:lumOff val="35000"/>
                  </a:schemeClr>
                </a:solidFill>
              </a:rPr>
              <a:t>@19RafaPuerto96</a:t>
            </a:r>
          </a:p>
        </p:txBody>
      </p:sp>
      <p:pic>
        <p:nvPicPr>
          <p:cNvPr id="10" name="Imagen 2">
            <a:extLst>
              <a:ext uri="{FF2B5EF4-FFF2-40B4-BE49-F238E27FC236}">
                <a16:creationId xmlns:a16="http://schemas.microsoft.com/office/drawing/2014/main" id="{9E30F56F-DF62-4576-A463-31EE9F697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3121" y="5299322"/>
            <a:ext cx="1577959" cy="111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descr="Resultado de imagen de LOGO DEL COLEGIO OFICIAL DE FARMACÉUTICOS DE MALAGA">
            <a:extLst>
              <a:ext uri="{FF2B5EF4-FFF2-40B4-BE49-F238E27FC236}">
                <a16:creationId xmlns:a16="http://schemas.microsoft.com/office/drawing/2014/main" id="{F494B623-7873-41BF-8995-DF0CFAC47F8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4510" y="5975329"/>
            <a:ext cx="666750" cy="671433"/>
          </a:xfrm>
          <a:prstGeom prst="rect">
            <a:avLst/>
          </a:prstGeom>
          <a:noFill/>
        </p:spPr>
      </p:pic>
      <p:pic>
        <p:nvPicPr>
          <p:cNvPr id="12" name="Imagen 11">
            <a:extLst>
              <a:ext uri="{FF2B5EF4-FFF2-40B4-BE49-F238E27FC236}">
                <a16:creationId xmlns:a16="http://schemas.microsoft.com/office/drawing/2014/main" id="{BDF301B9-81EB-4429-8298-A532C4A7C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50" y="5977421"/>
            <a:ext cx="1479550" cy="669496"/>
          </a:xfrm>
          <a:prstGeom prst="rect">
            <a:avLst/>
          </a:prstGeom>
        </p:spPr>
      </p:pic>
      <p:sp>
        <p:nvSpPr>
          <p:cNvPr id="7" name="AutoShape 2">
            <a:extLst>
              <a:ext uri="{FF2B5EF4-FFF2-40B4-BE49-F238E27FC236}">
                <a16:creationId xmlns:a16="http://schemas.microsoft.com/office/drawing/2014/main" id="{E55B2F2D-604F-4ABD-B1D6-FE4943A55613}"/>
              </a:ext>
            </a:extLst>
          </p:cNvPr>
          <p:cNvSpPr>
            <a:spLocks noChangeArrowheads="1"/>
          </p:cNvSpPr>
          <p:nvPr/>
        </p:nvSpPr>
        <p:spPr bwMode="gray">
          <a:xfrm>
            <a:off x="324001" y="537970"/>
            <a:ext cx="4339439" cy="431800"/>
          </a:xfrm>
          <a:prstGeom prst="roundRect">
            <a:avLst>
              <a:gd name="adj" fmla="val 49106"/>
            </a:avLst>
          </a:prstGeom>
          <a:solidFill>
            <a:srgbClr val="CC3399"/>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fontAlgn="base">
              <a:spcBef>
                <a:spcPct val="0"/>
              </a:spcBef>
              <a:spcAft>
                <a:spcPct val="0"/>
              </a:spcAft>
            </a:pPr>
            <a:r>
              <a:rPr lang="es-ES" altLang="es-ES" sz="2400" dirty="0">
                <a:solidFill>
                  <a:srgbClr val="FFFFFF"/>
                </a:solidFill>
              </a:rPr>
              <a:t>Dermatitis capilar</a:t>
            </a:r>
          </a:p>
        </p:txBody>
      </p:sp>
      <p:sp>
        <p:nvSpPr>
          <p:cNvPr id="13" name="Text Box 5">
            <a:extLst>
              <a:ext uri="{FF2B5EF4-FFF2-40B4-BE49-F238E27FC236}">
                <a16:creationId xmlns:a16="http://schemas.microsoft.com/office/drawing/2014/main" id="{4A75FAA9-F409-4468-B7EB-E8D074E41449}"/>
              </a:ext>
            </a:extLst>
          </p:cNvPr>
          <p:cNvSpPr txBox="1">
            <a:spLocks noChangeArrowheads="1"/>
          </p:cNvSpPr>
          <p:nvPr/>
        </p:nvSpPr>
        <p:spPr bwMode="auto">
          <a:xfrm>
            <a:off x="324001" y="1162097"/>
            <a:ext cx="10075217" cy="1938992"/>
          </a:xfrm>
          <a:prstGeom prst="rect">
            <a:avLst/>
          </a:prstGeom>
          <a:solidFill>
            <a:srgbClr val="FFFFFF">
              <a:alpha val="60000"/>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0" fontAlgn="base" hangingPunct="0">
              <a:spcBef>
                <a:spcPct val="0"/>
              </a:spcBef>
              <a:spcAft>
                <a:spcPct val="0"/>
              </a:spcAft>
              <a:buClr>
                <a:srgbClr val="FF3399"/>
              </a:buClr>
              <a:buSzPct val="120000"/>
            </a:pPr>
            <a:r>
              <a:rPr lang="es-ES" altLang="es-ES" sz="2400" b="0" dirty="0"/>
              <a:t>Ketoconazol…………………………..	 2	%</a:t>
            </a:r>
          </a:p>
          <a:p>
            <a:pPr eaLnBrk="0" fontAlgn="base" hangingPunct="0">
              <a:spcBef>
                <a:spcPct val="0"/>
              </a:spcBef>
              <a:spcAft>
                <a:spcPct val="0"/>
              </a:spcAft>
              <a:buClr>
                <a:srgbClr val="FF3399"/>
              </a:buClr>
              <a:buSzPct val="120000"/>
            </a:pPr>
            <a:r>
              <a:rPr lang="es-ES" altLang="es-ES" sz="2400" b="0" dirty="0"/>
              <a:t>Acido salicílico……………….……….	 2	%</a:t>
            </a:r>
          </a:p>
          <a:p>
            <a:pPr eaLnBrk="0" fontAlgn="base" hangingPunct="0">
              <a:spcBef>
                <a:spcPct val="0"/>
              </a:spcBef>
              <a:spcAft>
                <a:spcPct val="0"/>
              </a:spcAft>
              <a:buClr>
                <a:srgbClr val="FF3399"/>
              </a:buClr>
              <a:buSzPct val="120000"/>
            </a:pPr>
            <a:r>
              <a:rPr lang="es-ES" altLang="es-ES" sz="2400" b="0" dirty="0"/>
              <a:t>Glicerina………………….…………	 5	%</a:t>
            </a:r>
          </a:p>
          <a:p>
            <a:pPr eaLnBrk="0" fontAlgn="base" hangingPunct="0">
              <a:spcBef>
                <a:spcPct val="0"/>
              </a:spcBef>
              <a:spcAft>
                <a:spcPct val="0"/>
              </a:spcAft>
              <a:buClr>
                <a:srgbClr val="FF3399"/>
              </a:buClr>
              <a:buSzPct val="120000"/>
            </a:pPr>
            <a:r>
              <a:rPr lang="es-ES" altLang="es-ES" sz="2400" b="0" dirty="0"/>
              <a:t>Antioxidante…………………………	</a:t>
            </a:r>
            <a:r>
              <a:rPr lang="es-ES" altLang="es-ES" sz="2400" b="0" dirty="0" err="1"/>
              <a:t>c.s</a:t>
            </a:r>
            <a:r>
              <a:rPr lang="es-ES" altLang="es-ES" sz="2400" b="0" dirty="0"/>
              <a:t>.	</a:t>
            </a:r>
          </a:p>
          <a:p>
            <a:pPr eaLnBrk="0" fontAlgn="base" hangingPunct="0">
              <a:spcBef>
                <a:spcPct val="0"/>
              </a:spcBef>
              <a:spcAft>
                <a:spcPct val="0"/>
              </a:spcAft>
              <a:buClr>
                <a:srgbClr val="FF3399"/>
              </a:buClr>
              <a:buSzPct val="120000"/>
            </a:pPr>
            <a:r>
              <a:rPr lang="es-ES" altLang="es-ES" sz="2400" b="0" dirty="0"/>
              <a:t>Detergente </a:t>
            </a:r>
            <a:r>
              <a:rPr lang="es-ES" altLang="es-ES" sz="2400" b="0" dirty="0" err="1"/>
              <a:t>sulfonado</a:t>
            </a:r>
            <a:r>
              <a:rPr lang="es-ES" altLang="es-ES" sz="2400" b="0" dirty="0"/>
              <a:t> aniónico..</a:t>
            </a:r>
            <a:r>
              <a:rPr lang="es-ES" altLang="es-ES" sz="2400" b="0" dirty="0" err="1"/>
              <a:t>c.s.p</a:t>
            </a:r>
            <a:r>
              <a:rPr lang="es-ES" altLang="es-ES" sz="2400" b="0" dirty="0"/>
              <a:t>.   100	g</a:t>
            </a:r>
          </a:p>
        </p:txBody>
      </p:sp>
      <p:sp>
        <p:nvSpPr>
          <p:cNvPr id="14" name="Text Box 5">
            <a:extLst>
              <a:ext uri="{FF2B5EF4-FFF2-40B4-BE49-F238E27FC236}">
                <a16:creationId xmlns:a16="http://schemas.microsoft.com/office/drawing/2014/main" id="{6F56A52B-483D-4AD2-9DB2-5322D75E573D}"/>
              </a:ext>
            </a:extLst>
          </p:cNvPr>
          <p:cNvSpPr txBox="1">
            <a:spLocks noChangeArrowheads="1"/>
          </p:cNvSpPr>
          <p:nvPr/>
        </p:nvSpPr>
        <p:spPr bwMode="auto">
          <a:xfrm>
            <a:off x="324001" y="3288566"/>
            <a:ext cx="10075217" cy="2554545"/>
          </a:xfrm>
          <a:prstGeom prst="rect">
            <a:avLst/>
          </a:prstGeom>
          <a:solidFill>
            <a:srgbClr val="FFFFFF">
              <a:alpha val="60000"/>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0" fontAlgn="base" hangingPunct="0">
              <a:spcBef>
                <a:spcPct val="0"/>
              </a:spcBef>
              <a:spcAft>
                <a:spcPct val="0"/>
              </a:spcAft>
              <a:buClr>
                <a:srgbClr val="FF3399"/>
              </a:buClr>
              <a:buSzPct val="120000"/>
            </a:pPr>
            <a:r>
              <a:rPr lang="es-ES" altLang="es-ES" sz="2000" b="0" dirty="0">
                <a:solidFill>
                  <a:srgbClr val="CC3399"/>
                </a:solidFill>
              </a:rPr>
              <a:t>VEHÍCULO JABONOSO</a:t>
            </a:r>
            <a:r>
              <a:rPr lang="es-ES" altLang="es-ES" sz="2000" b="0" dirty="0"/>
              <a:t>: Indicado en patologías del cuero cabelludo. Dermatitis </a:t>
            </a:r>
            <a:r>
              <a:rPr lang="es-ES" altLang="es-ES" sz="2000" b="0" dirty="0" err="1"/>
              <a:t>seborréica</a:t>
            </a:r>
            <a:r>
              <a:rPr lang="es-ES" altLang="es-ES" sz="2000" b="0" dirty="0"/>
              <a:t> capilar acompañada de placas descamativas.</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t>Suspensión blanquecina con tendencia a la sedimentación. Agitar antes de usar</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CC3399"/>
                </a:solidFill>
              </a:rPr>
              <a:t>Modo de empleo</a:t>
            </a:r>
            <a:r>
              <a:rPr lang="es-ES" altLang="es-ES" sz="2000" b="0" dirty="0"/>
              <a:t>: Mojar el cabello. Hacer un lavado. En el segundo lavado dejar actuar la espuma durante 5 minutos. Finalmente aclarar con agua </a:t>
            </a:r>
            <a:r>
              <a:rPr lang="es-ES" altLang="es-ES" sz="2000" b="0" dirty="0" err="1"/>
              <a:t>tíbia</a:t>
            </a:r>
            <a:r>
              <a:rPr lang="es-ES" altLang="es-ES" sz="2000" b="0" dirty="0"/>
              <a:t>.</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t>Aplicar diariamente hasta recuperar la normalidad</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CC3399"/>
                </a:solidFill>
              </a:rPr>
              <a:t>Mantenimiento</a:t>
            </a:r>
            <a:r>
              <a:rPr lang="es-ES" altLang="es-ES" sz="2000" b="0" dirty="0"/>
              <a:t>: 2-3 veces por semana, alternando con champú suave.</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t>A menudo es prescribe asociado a </a:t>
            </a:r>
            <a:r>
              <a:rPr lang="es-ES" altLang="es-ES" sz="2000" b="0" dirty="0" err="1"/>
              <a:t>triamcinolona</a:t>
            </a:r>
            <a:endParaRPr lang="es-ES" altLang="es-ES" sz="2000" b="0" dirty="0"/>
          </a:p>
        </p:txBody>
      </p:sp>
      <p:pic>
        <p:nvPicPr>
          <p:cNvPr id="15" name="Picture 4" descr="champu">
            <a:extLst>
              <a:ext uri="{FF2B5EF4-FFF2-40B4-BE49-F238E27FC236}">
                <a16:creationId xmlns:a16="http://schemas.microsoft.com/office/drawing/2014/main" id="{A2C16409-0B57-4AA8-B7DA-F44C9283C5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0675" y="443393"/>
            <a:ext cx="2655653" cy="235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671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bg/>
                                          </p:spTgt>
                                        </p:tgtEl>
                                        <p:attrNameLst>
                                          <p:attrName>style.visibility</p:attrName>
                                        </p:attrNameLst>
                                      </p:cBhvr>
                                      <p:to>
                                        <p:strVal val="visible"/>
                                      </p:to>
                                    </p:set>
                                    <p:animEffect transition="in" filter="wipe(left)">
                                      <p:cBhvr>
                                        <p:cTn id="11" dur="1000"/>
                                        <p:tgtEl>
                                          <p:spTgt spid="13">
                                            <p:bg/>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1000"/>
                                        <p:tgtEl>
                                          <p:spTgt spid="13">
                                            <p:txEl>
                                              <p:pRg st="0" end="0"/>
                                            </p:txEl>
                                          </p:spTgt>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wipe(left)">
                                      <p:cBhvr>
                                        <p:cTn id="19" dur="1000"/>
                                        <p:tgtEl>
                                          <p:spTgt spid="13">
                                            <p:txEl>
                                              <p:pRg st="1" end="1"/>
                                            </p:txEl>
                                          </p:spTgt>
                                        </p:tgtEl>
                                      </p:cBhvr>
                                    </p:animEffect>
                                  </p:childTnLst>
                                </p:cTn>
                              </p:par>
                            </p:childTnLst>
                          </p:cTn>
                        </p:par>
                        <p:par>
                          <p:cTn id="20" fill="hold">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animEffect transition="in" filter="wipe(left)">
                                      <p:cBhvr>
                                        <p:cTn id="23" dur="1000"/>
                                        <p:tgtEl>
                                          <p:spTgt spid="13">
                                            <p:txEl>
                                              <p:pRg st="2" end="2"/>
                                            </p:txEl>
                                          </p:spTgt>
                                        </p:tgtEl>
                                      </p:cBhvr>
                                    </p:animEffect>
                                  </p:childTnLst>
                                </p:cTn>
                              </p:par>
                            </p:childTnLst>
                          </p:cTn>
                        </p:par>
                        <p:par>
                          <p:cTn id="24" fill="hold">
                            <p:stCondLst>
                              <p:cond delay="5000"/>
                            </p:stCondLst>
                            <p:childTnLst>
                              <p:par>
                                <p:cTn id="25" presetID="22" presetClass="entr" presetSubtype="8" fill="hold" grpId="0" nodeType="after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wipe(left)">
                                      <p:cBhvr>
                                        <p:cTn id="27" dur="1000"/>
                                        <p:tgtEl>
                                          <p:spTgt spid="13">
                                            <p:txEl>
                                              <p:pRg st="3" end="3"/>
                                            </p:txEl>
                                          </p:spTgt>
                                        </p:tgtEl>
                                      </p:cBhvr>
                                    </p:animEffect>
                                  </p:childTnLst>
                                </p:cTn>
                              </p:par>
                            </p:childTnLst>
                          </p:cTn>
                        </p:par>
                        <p:par>
                          <p:cTn id="28" fill="hold">
                            <p:stCondLst>
                              <p:cond delay="6000"/>
                            </p:stCondLst>
                            <p:childTnLst>
                              <p:par>
                                <p:cTn id="29" presetID="22" presetClass="entr" presetSubtype="8" fill="hold" grpId="0" nodeType="afterEffect">
                                  <p:stCondLst>
                                    <p:cond delay="0"/>
                                  </p:stCondLst>
                                  <p:childTnLst>
                                    <p:set>
                                      <p:cBhvr>
                                        <p:cTn id="30" dur="1" fill="hold">
                                          <p:stCondLst>
                                            <p:cond delay="0"/>
                                          </p:stCondLst>
                                        </p:cTn>
                                        <p:tgtEl>
                                          <p:spTgt spid="13">
                                            <p:txEl>
                                              <p:pRg st="4" end="4"/>
                                            </p:txEl>
                                          </p:spTgt>
                                        </p:tgtEl>
                                        <p:attrNameLst>
                                          <p:attrName>style.visibility</p:attrName>
                                        </p:attrNameLst>
                                      </p:cBhvr>
                                      <p:to>
                                        <p:strVal val="visible"/>
                                      </p:to>
                                    </p:set>
                                    <p:animEffect transition="in" filter="wipe(left)">
                                      <p:cBhvr>
                                        <p:cTn id="31" dur="1000"/>
                                        <p:tgtEl>
                                          <p:spTgt spid="13">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childTnLst>
                                </p:cTn>
                              </p:par>
                            </p:childTnLst>
                          </p:cTn>
                        </p:par>
                        <p:par>
                          <p:cTn id="35" fill="hold">
                            <p:stCondLst>
                              <p:cond delay="7000"/>
                            </p:stCondLst>
                            <p:childTnLst>
                              <p:par>
                                <p:cTn id="36" presetID="22" presetClass="entr" presetSubtype="8" fill="hold" grpId="0" nodeType="afterEffect">
                                  <p:stCondLst>
                                    <p:cond delay="0"/>
                                  </p:stCondLst>
                                  <p:childTnLst>
                                    <p:set>
                                      <p:cBhvr>
                                        <p:cTn id="37" dur="1" fill="hold">
                                          <p:stCondLst>
                                            <p:cond delay="0"/>
                                          </p:stCondLst>
                                        </p:cTn>
                                        <p:tgtEl>
                                          <p:spTgt spid="14">
                                            <p:bg/>
                                          </p:spTgt>
                                        </p:tgtEl>
                                        <p:attrNameLst>
                                          <p:attrName>style.visibility</p:attrName>
                                        </p:attrNameLst>
                                      </p:cBhvr>
                                      <p:to>
                                        <p:strVal val="visible"/>
                                      </p:to>
                                    </p:set>
                                    <p:animEffect transition="in" filter="wipe(left)">
                                      <p:cBhvr>
                                        <p:cTn id="38" dur="1000"/>
                                        <p:tgtEl>
                                          <p:spTgt spid="14">
                                            <p:bg/>
                                          </p:spTgt>
                                        </p:tgtEl>
                                      </p:cBhvr>
                                    </p:animEffect>
                                  </p:childTnLst>
                                </p:cTn>
                              </p:par>
                            </p:childTnLst>
                          </p:cTn>
                        </p:par>
                        <p:par>
                          <p:cTn id="39" fill="hold">
                            <p:stCondLst>
                              <p:cond delay="8000"/>
                            </p:stCondLst>
                            <p:childTnLst>
                              <p:par>
                                <p:cTn id="40" presetID="22" presetClass="entr" presetSubtype="8" fill="hold" grpId="0" nodeType="afterEffect">
                                  <p:stCondLst>
                                    <p:cond delay="0"/>
                                  </p:stCondLst>
                                  <p:childTnLst>
                                    <p:set>
                                      <p:cBhvr>
                                        <p:cTn id="41" dur="1" fill="hold">
                                          <p:stCondLst>
                                            <p:cond delay="0"/>
                                          </p:stCondLst>
                                        </p:cTn>
                                        <p:tgtEl>
                                          <p:spTgt spid="14">
                                            <p:txEl>
                                              <p:pRg st="0" end="0"/>
                                            </p:txEl>
                                          </p:spTgt>
                                        </p:tgtEl>
                                        <p:attrNameLst>
                                          <p:attrName>style.visibility</p:attrName>
                                        </p:attrNameLst>
                                      </p:cBhvr>
                                      <p:to>
                                        <p:strVal val="visible"/>
                                      </p:to>
                                    </p:set>
                                    <p:animEffect transition="in" filter="wipe(left)">
                                      <p:cBhvr>
                                        <p:cTn id="42" dur="1000"/>
                                        <p:tgtEl>
                                          <p:spTgt spid="14">
                                            <p:txEl>
                                              <p:pRg st="0" end="0"/>
                                            </p:txEl>
                                          </p:spTgt>
                                        </p:tgtEl>
                                      </p:cBhvr>
                                    </p:animEffect>
                                  </p:childTnLst>
                                </p:cTn>
                              </p:par>
                            </p:childTnLst>
                          </p:cTn>
                        </p:par>
                        <p:par>
                          <p:cTn id="43" fill="hold">
                            <p:stCondLst>
                              <p:cond delay="9000"/>
                            </p:stCondLst>
                            <p:childTnLst>
                              <p:par>
                                <p:cTn id="44" presetID="22" presetClass="entr" presetSubtype="8" fill="hold" grpId="0" nodeType="afterEffect">
                                  <p:stCondLst>
                                    <p:cond delay="0"/>
                                  </p:stCondLst>
                                  <p:childTnLst>
                                    <p:set>
                                      <p:cBhvr>
                                        <p:cTn id="45" dur="1" fill="hold">
                                          <p:stCondLst>
                                            <p:cond delay="0"/>
                                          </p:stCondLst>
                                        </p:cTn>
                                        <p:tgtEl>
                                          <p:spTgt spid="14">
                                            <p:txEl>
                                              <p:pRg st="1" end="1"/>
                                            </p:txEl>
                                          </p:spTgt>
                                        </p:tgtEl>
                                        <p:attrNameLst>
                                          <p:attrName>style.visibility</p:attrName>
                                        </p:attrNameLst>
                                      </p:cBhvr>
                                      <p:to>
                                        <p:strVal val="visible"/>
                                      </p:to>
                                    </p:set>
                                    <p:animEffect transition="in" filter="wipe(left)">
                                      <p:cBhvr>
                                        <p:cTn id="46" dur="1000"/>
                                        <p:tgtEl>
                                          <p:spTgt spid="14">
                                            <p:txEl>
                                              <p:pRg st="1" end="1"/>
                                            </p:txEl>
                                          </p:spTgt>
                                        </p:tgtEl>
                                      </p:cBhvr>
                                    </p:animEffect>
                                  </p:childTnLst>
                                </p:cTn>
                              </p:par>
                            </p:childTnLst>
                          </p:cTn>
                        </p:par>
                        <p:par>
                          <p:cTn id="47" fill="hold">
                            <p:stCondLst>
                              <p:cond delay="10000"/>
                            </p:stCondLst>
                            <p:childTnLst>
                              <p:par>
                                <p:cTn id="48" presetID="22" presetClass="entr" presetSubtype="8" fill="hold" grpId="0" nodeType="afterEffect">
                                  <p:stCondLst>
                                    <p:cond delay="0"/>
                                  </p:stCondLst>
                                  <p:childTnLst>
                                    <p:set>
                                      <p:cBhvr>
                                        <p:cTn id="49" dur="1" fill="hold">
                                          <p:stCondLst>
                                            <p:cond delay="0"/>
                                          </p:stCondLst>
                                        </p:cTn>
                                        <p:tgtEl>
                                          <p:spTgt spid="14">
                                            <p:txEl>
                                              <p:pRg st="2" end="2"/>
                                            </p:txEl>
                                          </p:spTgt>
                                        </p:tgtEl>
                                        <p:attrNameLst>
                                          <p:attrName>style.visibility</p:attrName>
                                        </p:attrNameLst>
                                      </p:cBhvr>
                                      <p:to>
                                        <p:strVal val="visible"/>
                                      </p:to>
                                    </p:set>
                                    <p:animEffect transition="in" filter="wipe(left)">
                                      <p:cBhvr>
                                        <p:cTn id="50" dur="1000"/>
                                        <p:tgtEl>
                                          <p:spTgt spid="14">
                                            <p:txEl>
                                              <p:pRg st="2" end="2"/>
                                            </p:txEl>
                                          </p:spTgt>
                                        </p:tgtEl>
                                      </p:cBhvr>
                                    </p:animEffect>
                                  </p:childTnLst>
                                </p:cTn>
                              </p:par>
                            </p:childTnLst>
                          </p:cTn>
                        </p:par>
                        <p:par>
                          <p:cTn id="51" fill="hold">
                            <p:stCondLst>
                              <p:cond delay="11000"/>
                            </p:stCondLst>
                            <p:childTnLst>
                              <p:par>
                                <p:cTn id="52" presetID="22" presetClass="entr" presetSubtype="8" fill="hold" grpId="0" nodeType="afterEffect">
                                  <p:stCondLst>
                                    <p:cond delay="0"/>
                                  </p:stCondLst>
                                  <p:childTnLst>
                                    <p:set>
                                      <p:cBhvr>
                                        <p:cTn id="53" dur="1" fill="hold">
                                          <p:stCondLst>
                                            <p:cond delay="0"/>
                                          </p:stCondLst>
                                        </p:cTn>
                                        <p:tgtEl>
                                          <p:spTgt spid="14">
                                            <p:txEl>
                                              <p:pRg st="3" end="3"/>
                                            </p:txEl>
                                          </p:spTgt>
                                        </p:tgtEl>
                                        <p:attrNameLst>
                                          <p:attrName>style.visibility</p:attrName>
                                        </p:attrNameLst>
                                      </p:cBhvr>
                                      <p:to>
                                        <p:strVal val="visible"/>
                                      </p:to>
                                    </p:set>
                                    <p:animEffect transition="in" filter="wipe(left)">
                                      <p:cBhvr>
                                        <p:cTn id="54" dur="1000"/>
                                        <p:tgtEl>
                                          <p:spTgt spid="14">
                                            <p:txEl>
                                              <p:pRg st="3" end="3"/>
                                            </p:txEl>
                                          </p:spTgt>
                                        </p:tgtEl>
                                      </p:cBhvr>
                                    </p:animEffect>
                                  </p:childTnLst>
                                </p:cTn>
                              </p:par>
                            </p:childTnLst>
                          </p:cTn>
                        </p:par>
                        <p:par>
                          <p:cTn id="55" fill="hold">
                            <p:stCondLst>
                              <p:cond delay="12000"/>
                            </p:stCondLst>
                            <p:childTnLst>
                              <p:par>
                                <p:cTn id="56" presetID="22" presetClass="entr" presetSubtype="8" fill="hold" grpId="0" nodeType="afterEffect">
                                  <p:stCondLst>
                                    <p:cond delay="0"/>
                                  </p:stCondLst>
                                  <p:childTnLst>
                                    <p:set>
                                      <p:cBhvr>
                                        <p:cTn id="57" dur="1" fill="hold">
                                          <p:stCondLst>
                                            <p:cond delay="0"/>
                                          </p:stCondLst>
                                        </p:cTn>
                                        <p:tgtEl>
                                          <p:spTgt spid="14">
                                            <p:txEl>
                                              <p:pRg st="4" end="4"/>
                                            </p:txEl>
                                          </p:spTgt>
                                        </p:tgtEl>
                                        <p:attrNameLst>
                                          <p:attrName>style.visibility</p:attrName>
                                        </p:attrNameLst>
                                      </p:cBhvr>
                                      <p:to>
                                        <p:strVal val="visible"/>
                                      </p:to>
                                    </p:set>
                                    <p:animEffect transition="in" filter="wipe(left)">
                                      <p:cBhvr>
                                        <p:cTn id="58" dur="1000"/>
                                        <p:tgtEl>
                                          <p:spTgt spid="14">
                                            <p:txEl>
                                              <p:pRg st="4" end="4"/>
                                            </p:txEl>
                                          </p:spTgt>
                                        </p:tgtEl>
                                      </p:cBhvr>
                                    </p:animEffect>
                                  </p:childTnLst>
                                </p:cTn>
                              </p:par>
                            </p:childTnLst>
                          </p:cTn>
                        </p:par>
                        <p:par>
                          <p:cTn id="59" fill="hold">
                            <p:stCondLst>
                              <p:cond delay="13000"/>
                            </p:stCondLst>
                            <p:childTnLst>
                              <p:par>
                                <p:cTn id="60" presetID="22" presetClass="entr" presetSubtype="8" fill="hold" grpId="0" nodeType="afterEffect">
                                  <p:stCondLst>
                                    <p:cond delay="0"/>
                                  </p:stCondLst>
                                  <p:childTnLst>
                                    <p:set>
                                      <p:cBhvr>
                                        <p:cTn id="61" dur="1" fill="hold">
                                          <p:stCondLst>
                                            <p:cond delay="0"/>
                                          </p:stCondLst>
                                        </p:cTn>
                                        <p:tgtEl>
                                          <p:spTgt spid="14">
                                            <p:txEl>
                                              <p:pRg st="5" end="5"/>
                                            </p:txEl>
                                          </p:spTgt>
                                        </p:tgtEl>
                                        <p:attrNameLst>
                                          <p:attrName>style.visibility</p:attrName>
                                        </p:attrNameLst>
                                      </p:cBhvr>
                                      <p:to>
                                        <p:strVal val="visible"/>
                                      </p:to>
                                    </p:set>
                                    <p:animEffect transition="in" filter="wipe(left)">
                                      <p:cBhvr>
                                        <p:cTn id="62" dur="10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build="p" animBg="1"/>
      <p:bldP spid="14"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3" descr="SPAINFL">
            <a:extLst>
              <a:ext uri="{FF2B5EF4-FFF2-40B4-BE49-F238E27FC236}">
                <a16:creationId xmlns:a16="http://schemas.microsoft.com/office/drawing/2014/main" id="{3C5A0099-CCF0-414F-B92F-DCAB4D899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787434">
            <a:off x="4084925" y="474901"/>
            <a:ext cx="12827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AutoShape 3">
            <a:extLst>
              <a:ext uri="{FF2B5EF4-FFF2-40B4-BE49-F238E27FC236}">
                <a16:creationId xmlns:a16="http://schemas.microsoft.com/office/drawing/2014/main" id="{36B815B2-4BFB-4F09-A057-545EA290CCC9}"/>
              </a:ext>
            </a:extLst>
          </p:cNvPr>
          <p:cNvSpPr>
            <a:spLocks noChangeArrowheads="1"/>
          </p:cNvSpPr>
          <p:nvPr/>
        </p:nvSpPr>
        <p:spPr bwMode="gray">
          <a:xfrm>
            <a:off x="1059024" y="2726603"/>
            <a:ext cx="2736850" cy="457200"/>
          </a:xfrm>
          <a:prstGeom prst="roundRect">
            <a:avLst>
              <a:gd name="adj" fmla="val 49106"/>
            </a:avLst>
          </a:prstGeom>
          <a:gradFill rotWithShape="1">
            <a:gsLst>
              <a:gs pos="0">
                <a:srgbClr val="0066FF"/>
              </a:gs>
              <a:gs pos="100000">
                <a:srgbClr val="000000"/>
              </a:gs>
            </a:gsLst>
            <a:lin ang="5400000" scaled="1"/>
          </a:gra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algn="ctr" eaLnBrk="1" hangingPunct="1"/>
            <a:r>
              <a:rPr lang="es-ES" altLang="es-ES" sz="2400">
                <a:solidFill>
                  <a:schemeClr val="bg1"/>
                </a:solidFill>
              </a:rPr>
              <a:t>Materia prima</a:t>
            </a:r>
          </a:p>
        </p:txBody>
      </p:sp>
      <p:sp>
        <p:nvSpPr>
          <p:cNvPr id="83975" name="Text Box 7">
            <a:extLst>
              <a:ext uri="{FF2B5EF4-FFF2-40B4-BE49-F238E27FC236}">
                <a16:creationId xmlns:a16="http://schemas.microsoft.com/office/drawing/2014/main" id="{6C9F6537-6545-49BF-9224-9139BDF47E1E}"/>
              </a:ext>
            </a:extLst>
          </p:cNvPr>
          <p:cNvSpPr txBox="1">
            <a:spLocks noChangeArrowheads="1"/>
          </p:cNvSpPr>
          <p:nvPr/>
        </p:nvSpPr>
        <p:spPr bwMode="auto">
          <a:xfrm>
            <a:off x="1059024" y="3461357"/>
            <a:ext cx="4556125" cy="1865313"/>
          </a:xfrm>
          <a:prstGeom prst="rect">
            <a:avLst/>
          </a:prstGeom>
          <a:solidFill>
            <a:srgbClr val="FFFFFF">
              <a:alpha val="50195"/>
            </a:srgbClr>
          </a:solidFill>
          <a:ln w="9525">
            <a:solidFill>
              <a:srgbClr val="FF3399"/>
            </a:solidFill>
            <a:miter lim="800000"/>
            <a:headEnd/>
            <a:tailEnd/>
          </a:ln>
        </p:spPr>
        <p:txBody>
          <a:bodyPr>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algn="r">
              <a:lnSpc>
                <a:spcPct val="80000"/>
              </a:lnSpc>
            </a:pPr>
            <a:r>
              <a:rPr lang="es-ES" altLang="es-ES" sz="2400" b="0" dirty="0"/>
              <a:t>Toda sustancia – activa o inactiva – empleada en la fabricación de un medicamento, ya permanezca inalterada, se modifique o desaparezca en el transcurso del proceso</a:t>
            </a:r>
            <a:r>
              <a:rPr lang="es-ES" altLang="es-ES" sz="2400" i="1" dirty="0"/>
              <a:t>.</a:t>
            </a:r>
          </a:p>
        </p:txBody>
      </p:sp>
      <p:sp>
        <p:nvSpPr>
          <p:cNvPr id="19462" name="AutoShape 9">
            <a:extLst>
              <a:ext uri="{FF2B5EF4-FFF2-40B4-BE49-F238E27FC236}">
                <a16:creationId xmlns:a16="http://schemas.microsoft.com/office/drawing/2014/main" id="{096BB0E1-8BB7-45DB-987A-4D048FE62E6E}"/>
              </a:ext>
            </a:extLst>
          </p:cNvPr>
          <p:cNvSpPr>
            <a:spLocks noChangeArrowheads="1"/>
          </p:cNvSpPr>
          <p:nvPr/>
        </p:nvSpPr>
        <p:spPr bwMode="gray">
          <a:xfrm>
            <a:off x="324002" y="564840"/>
            <a:ext cx="4333875" cy="457200"/>
          </a:xfrm>
          <a:prstGeom prst="roundRect">
            <a:avLst>
              <a:gd name="adj" fmla="val 49106"/>
            </a:avLst>
          </a:prstGeom>
          <a:solidFill>
            <a:srgbClr val="CC3399"/>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1" hangingPunct="1"/>
            <a:r>
              <a:rPr lang="es-ES" altLang="es-ES" sz="2400" dirty="0">
                <a:solidFill>
                  <a:schemeClr val="bg1"/>
                </a:solidFill>
              </a:rPr>
              <a:t>Marco legal estatal</a:t>
            </a:r>
          </a:p>
        </p:txBody>
      </p:sp>
      <p:sp>
        <p:nvSpPr>
          <p:cNvPr id="19463" name="AutoShape 10">
            <a:extLst>
              <a:ext uri="{FF2B5EF4-FFF2-40B4-BE49-F238E27FC236}">
                <a16:creationId xmlns:a16="http://schemas.microsoft.com/office/drawing/2014/main" id="{2158804F-4639-41B2-B232-1E7B7F8CDF0C}"/>
              </a:ext>
            </a:extLst>
          </p:cNvPr>
          <p:cNvSpPr>
            <a:spLocks noChangeArrowheads="1"/>
          </p:cNvSpPr>
          <p:nvPr/>
        </p:nvSpPr>
        <p:spPr bwMode="gray">
          <a:xfrm>
            <a:off x="358486" y="1073151"/>
            <a:ext cx="4299391" cy="457200"/>
          </a:xfrm>
          <a:prstGeom prst="roundRect">
            <a:avLst>
              <a:gd name="adj" fmla="val 49106"/>
            </a:avLst>
          </a:prstGeom>
          <a:solidFill>
            <a:srgbClr val="008EFF"/>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1" hangingPunct="1"/>
            <a:r>
              <a:rPr lang="es-ES" altLang="es-ES" sz="2000" dirty="0">
                <a:solidFill>
                  <a:schemeClr val="bg1"/>
                </a:solidFill>
              </a:rPr>
              <a:t>Ley 29/2006. de 26 de julio</a:t>
            </a:r>
          </a:p>
        </p:txBody>
      </p:sp>
      <p:sp>
        <p:nvSpPr>
          <p:cNvPr id="19464" name="Text Box 11">
            <a:extLst>
              <a:ext uri="{FF2B5EF4-FFF2-40B4-BE49-F238E27FC236}">
                <a16:creationId xmlns:a16="http://schemas.microsoft.com/office/drawing/2014/main" id="{6CE3F65D-E621-4D03-BE5F-F709996D8926}"/>
              </a:ext>
            </a:extLst>
          </p:cNvPr>
          <p:cNvSpPr txBox="1">
            <a:spLocks noChangeArrowheads="1"/>
          </p:cNvSpPr>
          <p:nvPr/>
        </p:nvSpPr>
        <p:spPr bwMode="auto">
          <a:xfrm>
            <a:off x="301142" y="1555727"/>
            <a:ext cx="6805613"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a:spcBef>
                <a:spcPct val="50000"/>
              </a:spcBef>
            </a:pPr>
            <a:r>
              <a:rPr lang="es-ES" altLang="es-ES" sz="2000" dirty="0"/>
              <a:t>De garantías y uso racional del medicamento</a:t>
            </a:r>
          </a:p>
        </p:txBody>
      </p:sp>
      <p:pic>
        <p:nvPicPr>
          <p:cNvPr id="83980" name="Picture 12" descr="LaboMadrid-3-13-03-02">
            <a:extLst>
              <a:ext uri="{FF2B5EF4-FFF2-40B4-BE49-F238E27FC236}">
                <a16:creationId xmlns:a16="http://schemas.microsoft.com/office/drawing/2014/main" id="{8F58AFC1-8196-4037-8872-A42054D599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9229" y="3104837"/>
            <a:ext cx="3367615" cy="2524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6">
            <a:extLst>
              <a:ext uri="{FF2B5EF4-FFF2-40B4-BE49-F238E27FC236}">
                <a16:creationId xmlns:a16="http://schemas.microsoft.com/office/drawing/2014/main" id="{5416F1E0-92CA-4981-8FBA-79C8E4A37CD4}"/>
              </a:ext>
            </a:extLst>
          </p:cNvPr>
          <p:cNvSpPr>
            <a:spLocks noChangeArrowheads="1"/>
          </p:cNvSpPr>
          <p:nvPr/>
        </p:nvSpPr>
        <p:spPr bwMode="gray">
          <a:xfrm>
            <a:off x="324002" y="1981153"/>
            <a:ext cx="7310437" cy="457200"/>
          </a:xfrm>
          <a:prstGeom prst="roundRect">
            <a:avLst>
              <a:gd name="adj" fmla="val 49106"/>
            </a:avLst>
          </a:prstGeom>
          <a:solidFill>
            <a:srgbClr val="008EFF"/>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1" hangingPunct="1"/>
            <a:r>
              <a:rPr lang="es-ES" altLang="es-ES" sz="1800" dirty="0">
                <a:solidFill>
                  <a:schemeClr val="bg1"/>
                </a:solidFill>
              </a:rPr>
              <a:t>RD Legislativo 1/2015 de 24 de julio    </a:t>
            </a:r>
            <a:r>
              <a:rPr lang="es-ES" altLang="es-ES" sz="1800" b="0" dirty="0">
                <a:solidFill>
                  <a:schemeClr val="bg1"/>
                </a:solidFill>
              </a:rPr>
              <a:t>(Texto Refundido)</a:t>
            </a:r>
          </a:p>
        </p:txBody>
      </p:sp>
      <p:sp>
        <p:nvSpPr>
          <p:cNvPr id="12" name="CuadroTexto 11">
            <a:extLst>
              <a:ext uri="{FF2B5EF4-FFF2-40B4-BE49-F238E27FC236}">
                <a16:creationId xmlns:a16="http://schemas.microsoft.com/office/drawing/2014/main" id="{9F1AF3F6-9477-45E9-9F6C-58764C7F3547}"/>
              </a:ext>
            </a:extLst>
          </p:cNvPr>
          <p:cNvSpPr txBox="1"/>
          <p:nvPr/>
        </p:nvSpPr>
        <p:spPr>
          <a:xfrm>
            <a:off x="324002" y="6169748"/>
            <a:ext cx="11529947" cy="215444"/>
          </a:xfrm>
          <a:prstGeom prst="rect">
            <a:avLst/>
          </a:prstGeom>
          <a:solidFill>
            <a:srgbClr val="21BBEF"/>
          </a:solidFill>
        </p:spPr>
        <p:txBody>
          <a:bodyPr wrap="square" rtlCol="0">
            <a:spAutoFit/>
          </a:bodyPr>
          <a:lstStyle/>
          <a:p>
            <a:r>
              <a:rPr lang="es-ES" sz="800" dirty="0" err="1">
                <a:solidFill>
                  <a:srgbClr val="21BBEF"/>
                </a:solidFill>
              </a:rPr>
              <a:t>hj</a:t>
            </a:r>
            <a:endParaRPr lang="es-ES" sz="800" dirty="0">
              <a:solidFill>
                <a:srgbClr val="21BBEF"/>
              </a:solidFill>
            </a:endParaRPr>
          </a:p>
        </p:txBody>
      </p:sp>
      <p:pic>
        <p:nvPicPr>
          <p:cNvPr id="13" name="Imagen 2">
            <a:extLst>
              <a:ext uri="{FF2B5EF4-FFF2-40B4-BE49-F238E27FC236}">
                <a16:creationId xmlns:a16="http://schemas.microsoft.com/office/drawing/2014/main" id="{E6F01BBC-C38A-4664-8932-4631A2438E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3121" y="5299322"/>
            <a:ext cx="1577959" cy="111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3">
            <a:extLst>
              <a:ext uri="{FF2B5EF4-FFF2-40B4-BE49-F238E27FC236}">
                <a16:creationId xmlns:a16="http://schemas.microsoft.com/office/drawing/2014/main" id="{61B38A09-3574-4905-A9DB-5234BDCDE660}"/>
              </a:ext>
            </a:extLst>
          </p:cNvPr>
          <p:cNvSpPr txBox="1"/>
          <p:nvPr/>
        </p:nvSpPr>
        <p:spPr>
          <a:xfrm>
            <a:off x="10597133" y="6178563"/>
            <a:ext cx="1516066" cy="384977"/>
          </a:xfrm>
          <a:prstGeom prst="rect">
            <a:avLst/>
          </a:prstGeom>
          <a:noFill/>
        </p:spPr>
        <p:txBody>
          <a:bodyPr wrap="square">
            <a:spAutoFit/>
          </a:bodyPr>
          <a:lstStyle/>
          <a:p>
            <a:pPr algn="ctr">
              <a:lnSpc>
                <a:spcPts val="1200"/>
              </a:lnSpc>
              <a:defRPr/>
            </a:pPr>
            <a:r>
              <a:rPr lang="es-ES" sz="1000" b="1" dirty="0">
                <a:solidFill>
                  <a:schemeClr val="tx1">
                    <a:lumMod val="65000"/>
                    <a:lumOff val="35000"/>
                  </a:schemeClr>
                </a:solidFill>
              </a:rPr>
              <a:t>Dr. Rafael Puerto</a:t>
            </a:r>
          </a:p>
          <a:p>
            <a:pPr algn="ctr">
              <a:lnSpc>
                <a:spcPts val="1200"/>
              </a:lnSpc>
              <a:defRPr/>
            </a:pPr>
            <a:r>
              <a:rPr lang="es-ES" sz="800" dirty="0">
                <a:solidFill>
                  <a:schemeClr val="tx1">
                    <a:lumMod val="65000"/>
                    <a:lumOff val="35000"/>
                  </a:schemeClr>
                </a:solidFill>
              </a:rPr>
              <a:t>@19RafaPuerto96</a:t>
            </a:r>
          </a:p>
        </p:txBody>
      </p:sp>
      <p:pic>
        <p:nvPicPr>
          <p:cNvPr id="15" name="Imagen 14" descr="Resultado de imagen de LOGO DEL COLEGIO OFICIAL DE FARMACÉUTICOS DE MALAGA">
            <a:extLst>
              <a:ext uri="{FF2B5EF4-FFF2-40B4-BE49-F238E27FC236}">
                <a16:creationId xmlns:a16="http://schemas.microsoft.com/office/drawing/2014/main" id="{70BACF87-5527-4796-9C63-04D0942C2EA1}"/>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24510" y="5975329"/>
            <a:ext cx="666750" cy="671433"/>
          </a:xfrm>
          <a:prstGeom prst="rect">
            <a:avLst/>
          </a:prstGeom>
          <a:noFill/>
        </p:spPr>
      </p:pic>
      <p:pic>
        <p:nvPicPr>
          <p:cNvPr id="16" name="Imagen 15">
            <a:extLst>
              <a:ext uri="{FF2B5EF4-FFF2-40B4-BE49-F238E27FC236}">
                <a16:creationId xmlns:a16="http://schemas.microsoft.com/office/drawing/2014/main" id="{33302D02-AAF7-4DCE-881E-093619344A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9350" y="5977421"/>
            <a:ext cx="1479550" cy="669496"/>
          </a:xfrm>
          <a:prstGeom prst="rect">
            <a:avLst/>
          </a:prstGeom>
        </p:spPr>
      </p:pic>
    </p:spTree>
    <p:extLst>
      <p:ext uri="{BB962C8B-B14F-4D97-AF65-F5344CB8AC3E}">
        <p14:creationId xmlns:p14="http://schemas.microsoft.com/office/powerpoint/2010/main" val="2084897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wipe(left)">
                                      <p:cBhvr>
                                        <p:cTn id="7" dur="1000"/>
                                        <p:tgtEl>
                                          <p:spTgt spid="19462"/>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19458"/>
                                        </p:tgtEl>
                                        <p:attrNameLst>
                                          <p:attrName>style.visibility</p:attrName>
                                        </p:attrNameLst>
                                      </p:cBhvr>
                                      <p:to>
                                        <p:strVal val="visible"/>
                                      </p:to>
                                    </p:set>
                                    <p:animEffect transition="in" filter="fade">
                                      <p:cBhvr>
                                        <p:cTn id="11" dur="1000"/>
                                        <p:tgtEl>
                                          <p:spTgt spid="1945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9463"/>
                                        </p:tgtEl>
                                        <p:attrNameLst>
                                          <p:attrName>style.visibility</p:attrName>
                                        </p:attrNameLst>
                                      </p:cBhvr>
                                      <p:to>
                                        <p:strVal val="visible"/>
                                      </p:to>
                                    </p:set>
                                    <p:animEffect transition="in" filter="wipe(left)">
                                      <p:cBhvr>
                                        <p:cTn id="16" dur="1000"/>
                                        <p:tgtEl>
                                          <p:spTgt spid="19463"/>
                                        </p:tgtEl>
                                      </p:cBhvr>
                                    </p:animEffect>
                                  </p:childTnLst>
                                </p:cTn>
                              </p:par>
                            </p:childTnLst>
                          </p:cTn>
                        </p:par>
                        <p:par>
                          <p:cTn id="17" fill="hold" nodeType="afterGroup">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9464"/>
                                        </p:tgtEl>
                                        <p:attrNameLst>
                                          <p:attrName>style.visibility</p:attrName>
                                        </p:attrNameLst>
                                      </p:cBhvr>
                                      <p:to>
                                        <p:strVal val="visible"/>
                                      </p:to>
                                    </p:set>
                                    <p:animEffect transition="in" filter="wipe(left)">
                                      <p:cBhvr>
                                        <p:cTn id="20" dur="1000"/>
                                        <p:tgtEl>
                                          <p:spTgt spid="1946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1000"/>
                                        <p:tgtEl>
                                          <p:spTgt spid="1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3971"/>
                                        </p:tgtEl>
                                        <p:attrNameLst>
                                          <p:attrName>style.visibility</p:attrName>
                                        </p:attrNameLst>
                                      </p:cBhvr>
                                      <p:to>
                                        <p:strVal val="visible"/>
                                      </p:to>
                                    </p:set>
                                    <p:animEffect transition="in" filter="wipe(left)">
                                      <p:cBhvr>
                                        <p:cTn id="30" dur="1000"/>
                                        <p:tgtEl>
                                          <p:spTgt spid="8397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3975"/>
                                        </p:tgtEl>
                                        <p:attrNameLst>
                                          <p:attrName>style.visibility</p:attrName>
                                        </p:attrNameLst>
                                      </p:cBhvr>
                                      <p:to>
                                        <p:strVal val="visible"/>
                                      </p:to>
                                    </p:set>
                                    <p:animEffect transition="in" filter="wipe(left)">
                                      <p:cBhvr>
                                        <p:cTn id="35" dur="1000"/>
                                        <p:tgtEl>
                                          <p:spTgt spid="83975"/>
                                        </p:tgtEl>
                                      </p:cBhvr>
                                    </p:animEffect>
                                  </p:childTnLst>
                                </p:cTn>
                              </p:par>
                              <p:par>
                                <p:cTn id="36" presetID="10" presetClass="entr" presetSubtype="0" fill="hold" nodeType="withEffect">
                                  <p:stCondLst>
                                    <p:cond delay="0"/>
                                  </p:stCondLst>
                                  <p:childTnLst>
                                    <p:set>
                                      <p:cBhvr>
                                        <p:cTn id="37" dur="1" fill="hold">
                                          <p:stCondLst>
                                            <p:cond delay="0"/>
                                          </p:stCondLst>
                                        </p:cTn>
                                        <p:tgtEl>
                                          <p:spTgt spid="83980"/>
                                        </p:tgtEl>
                                        <p:attrNameLst>
                                          <p:attrName>style.visibility</p:attrName>
                                        </p:attrNameLst>
                                      </p:cBhvr>
                                      <p:to>
                                        <p:strVal val="visible"/>
                                      </p:to>
                                    </p:set>
                                    <p:animEffect transition="in" filter="fade">
                                      <p:cBhvr>
                                        <p:cTn id="38" dur="1250"/>
                                        <p:tgtEl>
                                          <p:spTgt spid="83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animBg="1"/>
      <p:bldP spid="83975" grpId="0" animBg="1"/>
      <p:bldP spid="19462" grpId="0" animBg="1"/>
      <p:bldP spid="19463" grpId="0" animBg="1"/>
      <p:bldP spid="19464" grpId="0"/>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2" descr="SPAINFL">
            <a:extLst>
              <a:ext uri="{FF2B5EF4-FFF2-40B4-BE49-F238E27FC236}">
                <a16:creationId xmlns:a16="http://schemas.microsoft.com/office/drawing/2014/main" id="{E775EBA8-18E2-4272-AC43-8F7E06117C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787434">
            <a:off x="4202113" y="546957"/>
            <a:ext cx="12827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4" name="AutoShape 8">
            <a:extLst>
              <a:ext uri="{FF2B5EF4-FFF2-40B4-BE49-F238E27FC236}">
                <a16:creationId xmlns:a16="http://schemas.microsoft.com/office/drawing/2014/main" id="{B0D955D0-221B-4450-BA2A-FB9384F9D3A5}"/>
              </a:ext>
            </a:extLst>
          </p:cNvPr>
          <p:cNvSpPr>
            <a:spLocks noChangeArrowheads="1"/>
          </p:cNvSpPr>
          <p:nvPr/>
        </p:nvSpPr>
        <p:spPr bwMode="gray">
          <a:xfrm>
            <a:off x="1075835" y="2729750"/>
            <a:ext cx="2736850" cy="457200"/>
          </a:xfrm>
          <a:prstGeom prst="roundRect">
            <a:avLst>
              <a:gd name="adj" fmla="val 49106"/>
            </a:avLst>
          </a:prstGeom>
          <a:gradFill rotWithShape="1">
            <a:gsLst>
              <a:gs pos="0">
                <a:srgbClr val="0066FF"/>
              </a:gs>
              <a:gs pos="100000">
                <a:srgbClr val="000000"/>
              </a:gs>
            </a:gsLst>
            <a:lin ang="5400000" scaled="1"/>
          </a:gra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1" hangingPunct="1"/>
            <a:r>
              <a:rPr lang="es-ES" altLang="es-ES" sz="2400">
                <a:solidFill>
                  <a:schemeClr val="bg1"/>
                </a:solidFill>
              </a:rPr>
              <a:t>Principio activo</a:t>
            </a:r>
          </a:p>
        </p:txBody>
      </p:sp>
      <p:sp>
        <p:nvSpPr>
          <p:cNvPr id="86030" name="Text Box 14">
            <a:extLst>
              <a:ext uri="{FF2B5EF4-FFF2-40B4-BE49-F238E27FC236}">
                <a16:creationId xmlns:a16="http://schemas.microsoft.com/office/drawing/2014/main" id="{18AE2564-1A72-4E2C-A089-342DD1E05EAC}"/>
              </a:ext>
            </a:extLst>
          </p:cNvPr>
          <p:cNvSpPr txBox="1">
            <a:spLocks noChangeArrowheads="1"/>
          </p:cNvSpPr>
          <p:nvPr/>
        </p:nvSpPr>
        <p:spPr bwMode="auto">
          <a:xfrm>
            <a:off x="1062702" y="3452423"/>
            <a:ext cx="4132262" cy="2160588"/>
          </a:xfrm>
          <a:prstGeom prst="rect">
            <a:avLst/>
          </a:prstGeom>
          <a:solidFill>
            <a:srgbClr val="FFFFFF">
              <a:alpha val="49019"/>
            </a:srgbClr>
          </a:solidFill>
          <a:ln w="9525">
            <a:solidFill>
              <a:srgbClr val="FF3399"/>
            </a:solidFill>
            <a:miter lim="800000"/>
            <a:headEnd/>
            <a:tailEnd/>
          </a:ln>
        </p:spPr>
        <p:txBody>
          <a:bodyPr>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algn="r">
              <a:lnSpc>
                <a:spcPct val="80000"/>
              </a:lnSpc>
            </a:pPr>
            <a:r>
              <a:rPr lang="es-ES" altLang="es-ES" sz="2400" b="0"/>
              <a:t>Toda materia, cualquiera que sea su origen, humano, animal, vegetal, químico o de otro tipo a la que se le atribuye una actividad apropiada para constituir un medicamento</a:t>
            </a:r>
          </a:p>
        </p:txBody>
      </p:sp>
      <p:pic>
        <p:nvPicPr>
          <p:cNvPr id="86039" name="Picture 23" descr="Cápsulas 1">
            <a:extLst>
              <a:ext uri="{FF2B5EF4-FFF2-40B4-BE49-F238E27FC236}">
                <a16:creationId xmlns:a16="http://schemas.microsoft.com/office/drawing/2014/main" id="{00B0F5D9-A47D-4937-B428-8DAA80BECD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1236" y="3166152"/>
            <a:ext cx="3586163" cy="269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AutoShape 9">
            <a:extLst>
              <a:ext uri="{FF2B5EF4-FFF2-40B4-BE49-F238E27FC236}">
                <a16:creationId xmlns:a16="http://schemas.microsoft.com/office/drawing/2014/main" id="{B94A1F1F-9B20-4E5C-9D6D-141BB8853CE6}"/>
              </a:ext>
            </a:extLst>
          </p:cNvPr>
          <p:cNvSpPr>
            <a:spLocks noChangeArrowheads="1"/>
          </p:cNvSpPr>
          <p:nvPr/>
        </p:nvSpPr>
        <p:spPr bwMode="gray">
          <a:xfrm>
            <a:off x="362312" y="545703"/>
            <a:ext cx="4333875" cy="457200"/>
          </a:xfrm>
          <a:prstGeom prst="roundRect">
            <a:avLst>
              <a:gd name="adj" fmla="val 49106"/>
            </a:avLst>
          </a:prstGeom>
          <a:solidFill>
            <a:srgbClr val="CC3399"/>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1" hangingPunct="1"/>
            <a:r>
              <a:rPr lang="es-ES" altLang="es-ES" sz="2400" dirty="0">
                <a:solidFill>
                  <a:schemeClr val="bg1"/>
                </a:solidFill>
              </a:rPr>
              <a:t>Marco legal estatal</a:t>
            </a:r>
          </a:p>
        </p:txBody>
      </p:sp>
      <p:sp>
        <p:nvSpPr>
          <p:cNvPr id="20488" name="AutoShape 10">
            <a:extLst>
              <a:ext uri="{FF2B5EF4-FFF2-40B4-BE49-F238E27FC236}">
                <a16:creationId xmlns:a16="http://schemas.microsoft.com/office/drawing/2014/main" id="{B3644F78-0643-482E-A828-AF69014FE50F}"/>
              </a:ext>
            </a:extLst>
          </p:cNvPr>
          <p:cNvSpPr>
            <a:spLocks noChangeArrowheads="1"/>
          </p:cNvSpPr>
          <p:nvPr/>
        </p:nvSpPr>
        <p:spPr bwMode="gray">
          <a:xfrm>
            <a:off x="362311" y="1069145"/>
            <a:ext cx="4333875" cy="457200"/>
          </a:xfrm>
          <a:prstGeom prst="roundRect">
            <a:avLst>
              <a:gd name="adj" fmla="val 49106"/>
            </a:avLst>
          </a:prstGeom>
          <a:solidFill>
            <a:srgbClr val="008EFF"/>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1" hangingPunct="1"/>
            <a:r>
              <a:rPr lang="es-ES" altLang="es-ES" sz="2400" dirty="0">
                <a:solidFill>
                  <a:schemeClr val="bg1"/>
                </a:solidFill>
              </a:rPr>
              <a:t>Ley 29/2006. de 26 de julio</a:t>
            </a:r>
          </a:p>
        </p:txBody>
      </p:sp>
      <p:sp>
        <p:nvSpPr>
          <p:cNvPr id="20489" name="Text Box 11">
            <a:extLst>
              <a:ext uri="{FF2B5EF4-FFF2-40B4-BE49-F238E27FC236}">
                <a16:creationId xmlns:a16="http://schemas.microsoft.com/office/drawing/2014/main" id="{A7F14125-73A8-4786-BEAB-FC2B632E87B4}"/>
              </a:ext>
            </a:extLst>
          </p:cNvPr>
          <p:cNvSpPr txBox="1">
            <a:spLocks noChangeArrowheads="1"/>
          </p:cNvSpPr>
          <p:nvPr/>
        </p:nvSpPr>
        <p:spPr bwMode="auto">
          <a:xfrm>
            <a:off x="230795" y="1566952"/>
            <a:ext cx="6805613"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a:spcBef>
                <a:spcPct val="50000"/>
              </a:spcBef>
            </a:pPr>
            <a:r>
              <a:rPr lang="es-ES" altLang="es-ES" sz="2000" dirty="0"/>
              <a:t>De garantías y uso racional del medicamento</a:t>
            </a:r>
          </a:p>
        </p:txBody>
      </p:sp>
      <p:sp>
        <p:nvSpPr>
          <p:cNvPr id="20490" name="AutoShape 6">
            <a:extLst>
              <a:ext uri="{FF2B5EF4-FFF2-40B4-BE49-F238E27FC236}">
                <a16:creationId xmlns:a16="http://schemas.microsoft.com/office/drawing/2014/main" id="{BF7010AE-6E70-4E06-ABB4-4374CFF5930D}"/>
              </a:ext>
            </a:extLst>
          </p:cNvPr>
          <p:cNvSpPr>
            <a:spLocks noChangeArrowheads="1"/>
          </p:cNvSpPr>
          <p:nvPr/>
        </p:nvSpPr>
        <p:spPr bwMode="gray">
          <a:xfrm>
            <a:off x="345685" y="1970927"/>
            <a:ext cx="7310437" cy="457200"/>
          </a:xfrm>
          <a:prstGeom prst="roundRect">
            <a:avLst>
              <a:gd name="adj" fmla="val 49106"/>
            </a:avLst>
          </a:prstGeom>
          <a:solidFill>
            <a:srgbClr val="008EFF"/>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1" hangingPunct="1"/>
            <a:r>
              <a:rPr lang="es-ES" altLang="es-ES" sz="1800" dirty="0">
                <a:solidFill>
                  <a:schemeClr val="bg1"/>
                </a:solidFill>
              </a:rPr>
              <a:t>RD Legislativo 1/2015 de 24 de julio    </a:t>
            </a:r>
            <a:r>
              <a:rPr lang="es-ES" altLang="es-ES" sz="1800" b="0" dirty="0">
                <a:solidFill>
                  <a:schemeClr val="bg1"/>
                </a:solidFill>
              </a:rPr>
              <a:t>(Texto Refundido)</a:t>
            </a:r>
          </a:p>
        </p:txBody>
      </p:sp>
      <p:sp>
        <p:nvSpPr>
          <p:cNvPr id="12" name="CuadroTexto 11">
            <a:extLst>
              <a:ext uri="{FF2B5EF4-FFF2-40B4-BE49-F238E27FC236}">
                <a16:creationId xmlns:a16="http://schemas.microsoft.com/office/drawing/2014/main" id="{6868C542-1A7F-416F-80C3-ADF9F9B14224}"/>
              </a:ext>
            </a:extLst>
          </p:cNvPr>
          <p:cNvSpPr txBox="1"/>
          <p:nvPr/>
        </p:nvSpPr>
        <p:spPr>
          <a:xfrm>
            <a:off x="324002" y="6169748"/>
            <a:ext cx="11529947" cy="215444"/>
          </a:xfrm>
          <a:prstGeom prst="rect">
            <a:avLst/>
          </a:prstGeom>
          <a:solidFill>
            <a:srgbClr val="21BBEF"/>
          </a:solidFill>
        </p:spPr>
        <p:txBody>
          <a:bodyPr wrap="square" rtlCol="0">
            <a:spAutoFit/>
          </a:bodyPr>
          <a:lstStyle/>
          <a:p>
            <a:r>
              <a:rPr lang="es-ES" sz="800" dirty="0" err="1">
                <a:solidFill>
                  <a:srgbClr val="21BBEF"/>
                </a:solidFill>
              </a:rPr>
              <a:t>hj</a:t>
            </a:r>
            <a:endParaRPr lang="es-ES" sz="800" dirty="0">
              <a:solidFill>
                <a:srgbClr val="21BBEF"/>
              </a:solidFill>
            </a:endParaRPr>
          </a:p>
        </p:txBody>
      </p:sp>
      <p:pic>
        <p:nvPicPr>
          <p:cNvPr id="13" name="Imagen 2">
            <a:extLst>
              <a:ext uri="{FF2B5EF4-FFF2-40B4-BE49-F238E27FC236}">
                <a16:creationId xmlns:a16="http://schemas.microsoft.com/office/drawing/2014/main" id="{7FF3941F-CA40-4E71-8E51-8BF9A8586A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3121" y="5299322"/>
            <a:ext cx="1577959" cy="111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3">
            <a:extLst>
              <a:ext uri="{FF2B5EF4-FFF2-40B4-BE49-F238E27FC236}">
                <a16:creationId xmlns:a16="http://schemas.microsoft.com/office/drawing/2014/main" id="{E2CF0897-57DC-4F76-99CA-E6A77F1EAC1F}"/>
              </a:ext>
            </a:extLst>
          </p:cNvPr>
          <p:cNvSpPr txBox="1"/>
          <p:nvPr/>
        </p:nvSpPr>
        <p:spPr>
          <a:xfrm>
            <a:off x="10597133" y="6178563"/>
            <a:ext cx="1516066" cy="384977"/>
          </a:xfrm>
          <a:prstGeom prst="rect">
            <a:avLst/>
          </a:prstGeom>
          <a:noFill/>
        </p:spPr>
        <p:txBody>
          <a:bodyPr wrap="square">
            <a:spAutoFit/>
          </a:bodyPr>
          <a:lstStyle/>
          <a:p>
            <a:pPr algn="ctr">
              <a:lnSpc>
                <a:spcPts val="1200"/>
              </a:lnSpc>
              <a:defRPr/>
            </a:pPr>
            <a:r>
              <a:rPr lang="es-ES" sz="1000" b="1" dirty="0">
                <a:solidFill>
                  <a:schemeClr val="tx1">
                    <a:lumMod val="65000"/>
                    <a:lumOff val="35000"/>
                  </a:schemeClr>
                </a:solidFill>
              </a:rPr>
              <a:t>Dr. Rafael Puerto</a:t>
            </a:r>
          </a:p>
          <a:p>
            <a:pPr algn="ctr">
              <a:lnSpc>
                <a:spcPts val="1200"/>
              </a:lnSpc>
              <a:defRPr/>
            </a:pPr>
            <a:r>
              <a:rPr lang="es-ES" sz="800" dirty="0">
                <a:solidFill>
                  <a:schemeClr val="tx1">
                    <a:lumMod val="65000"/>
                    <a:lumOff val="35000"/>
                  </a:schemeClr>
                </a:solidFill>
              </a:rPr>
              <a:t>@19RafaPuerto96</a:t>
            </a:r>
          </a:p>
        </p:txBody>
      </p:sp>
      <p:pic>
        <p:nvPicPr>
          <p:cNvPr id="15" name="Imagen 14" descr="Resultado de imagen de LOGO DEL COLEGIO OFICIAL DE FARMACÉUTICOS DE MALAGA">
            <a:extLst>
              <a:ext uri="{FF2B5EF4-FFF2-40B4-BE49-F238E27FC236}">
                <a16:creationId xmlns:a16="http://schemas.microsoft.com/office/drawing/2014/main" id="{DBD757DE-45A7-49D7-82D8-04EA3EAB3DD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24510" y="5975329"/>
            <a:ext cx="666750" cy="671433"/>
          </a:xfrm>
          <a:prstGeom prst="rect">
            <a:avLst/>
          </a:prstGeom>
          <a:noFill/>
        </p:spPr>
      </p:pic>
      <p:pic>
        <p:nvPicPr>
          <p:cNvPr id="16" name="Imagen 15" descr="Resultado de imagen de LOGO DEL COLEGIO OFICIAL DE FARMACÉUTICOS DE MALAGA">
            <a:extLst>
              <a:ext uri="{FF2B5EF4-FFF2-40B4-BE49-F238E27FC236}">
                <a16:creationId xmlns:a16="http://schemas.microsoft.com/office/drawing/2014/main" id="{CE442954-7398-4063-98A4-4E5BD4543F1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76910" y="6127729"/>
            <a:ext cx="666750" cy="671433"/>
          </a:xfrm>
          <a:prstGeom prst="rect">
            <a:avLst/>
          </a:prstGeom>
          <a:noFill/>
        </p:spPr>
      </p:pic>
      <p:pic>
        <p:nvPicPr>
          <p:cNvPr id="17" name="Imagen 16">
            <a:extLst>
              <a:ext uri="{FF2B5EF4-FFF2-40B4-BE49-F238E27FC236}">
                <a16:creationId xmlns:a16="http://schemas.microsoft.com/office/drawing/2014/main" id="{8719979C-28BD-44BD-9A6A-332C6F1870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9350" y="5977421"/>
            <a:ext cx="1479550" cy="669496"/>
          </a:xfrm>
          <a:prstGeom prst="rect">
            <a:avLst/>
          </a:prstGeom>
        </p:spPr>
      </p:pic>
    </p:spTree>
    <p:extLst>
      <p:ext uri="{BB962C8B-B14F-4D97-AF65-F5344CB8AC3E}">
        <p14:creationId xmlns:p14="http://schemas.microsoft.com/office/powerpoint/2010/main" val="18595049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6024"/>
                                        </p:tgtEl>
                                        <p:attrNameLst>
                                          <p:attrName>style.visibility</p:attrName>
                                        </p:attrNameLst>
                                      </p:cBhvr>
                                      <p:to>
                                        <p:strVal val="visible"/>
                                      </p:to>
                                    </p:set>
                                    <p:animEffect transition="in" filter="wipe(left)">
                                      <p:cBhvr>
                                        <p:cTn id="7" dur="500"/>
                                        <p:tgtEl>
                                          <p:spTgt spid="8602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6030"/>
                                        </p:tgtEl>
                                        <p:attrNameLst>
                                          <p:attrName>style.visibility</p:attrName>
                                        </p:attrNameLst>
                                      </p:cBhvr>
                                      <p:to>
                                        <p:strVal val="visible"/>
                                      </p:to>
                                    </p:set>
                                    <p:animEffect transition="in" filter="wipe(left)">
                                      <p:cBhvr>
                                        <p:cTn id="11" dur="1000"/>
                                        <p:tgtEl>
                                          <p:spTgt spid="86030"/>
                                        </p:tgtEl>
                                      </p:cBhvr>
                                    </p:animEffect>
                                  </p:childTnLst>
                                </p:cTn>
                              </p:par>
                              <p:par>
                                <p:cTn id="12" presetID="10" presetClass="entr" presetSubtype="0" fill="hold" nodeType="withEffect">
                                  <p:stCondLst>
                                    <p:cond delay="0"/>
                                  </p:stCondLst>
                                  <p:childTnLst>
                                    <p:set>
                                      <p:cBhvr>
                                        <p:cTn id="13" dur="1" fill="hold">
                                          <p:stCondLst>
                                            <p:cond delay="0"/>
                                          </p:stCondLst>
                                        </p:cTn>
                                        <p:tgtEl>
                                          <p:spTgt spid="86039"/>
                                        </p:tgtEl>
                                        <p:attrNameLst>
                                          <p:attrName>style.visibility</p:attrName>
                                        </p:attrNameLst>
                                      </p:cBhvr>
                                      <p:to>
                                        <p:strVal val="visible"/>
                                      </p:to>
                                    </p:set>
                                    <p:animEffect transition="in" filter="fade">
                                      <p:cBhvr>
                                        <p:cTn id="14" dur="2000"/>
                                        <p:tgtEl>
                                          <p:spTgt spid="86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4" grpId="0" animBg="1"/>
      <p:bldP spid="860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2" descr="SPAINFL">
            <a:extLst>
              <a:ext uri="{FF2B5EF4-FFF2-40B4-BE49-F238E27FC236}">
                <a16:creationId xmlns:a16="http://schemas.microsoft.com/office/drawing/2014/main" id="{9D465BDA-85D0-4232-8299-F76C2A54FD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787434">
            <a:off x="4202113" y="546957"/>
            <a:ext cx="12827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8" name="Text Box 4">
            <a:extLst>
              <a:ext uri="{FF2B5EF4-FFF2-40B4-BE49-F238E27FC236}">
                <a16:creationId xmlns:a16="http://schemas.microsoft.com/office/drawing/2014/main" id="{CCDE0583-5FB0-4DC3-8132-515DEEA3F34B}"/>
              </a:ext>
            </a:extLst>
          </p:cNvPr>
          <p:cNvSpPr txBox="1">
            <a:spLocks noChangeArrowheads="1"/>
          </p:cNvSpPr>
          <p:nvPr/>
        </p:nvSpPr>
        <p:spPr bwMode="auto">
          <a:xfrm>
            <a:off x="1053365" y="3211065"/>
            <a:ext cx="6486279" cy="2160591"/>
          </a:xfrm>
          <a:prstGeom prst="rect">
            <a:avLst/>
          </a:prstGeom>
          <a:solidFill>
            <a:srgbClr val="FFFFFF">
              <a:alpha val="49803"/>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algn="r">
              <a:lnSpc>
                <a:spcPct val="80000"/>
              </a:lnSpc>
            </a:pPr>
            <a:r>
              <a:rPr lang="es-ES" altLang="es-ES" sz="2400" b="0" dirty="0"/>
              <a:t>Aquella materia que incluida en las formas galénicas, se añade a los principios activos o asociaciones para servirles de </a:t>
            </a:r>
            <a:r>
              <a:rPr lang="es-ES" altLang="es-ES" sz="2400" b="0" dirty="0">
                <a:solidFill>
                  <a:srgbClr val="CC3399"/>
                </a:solidFill>
              </a:rPr>
              <a:t>vehículo</a:t>
            </a:r>
            <a:r>
              <a:rPr lang="es-ES" altLang="es-ES" sz="2400" b="0" dirty="0"/>
              <a:t>, posibilitar su preparación o estabilidad, modificar sus propiedades organolépticas o determinar las propiedades físico-químicas del medicamento o su biodisponibilidad </a:t>
            </a:r>
          </a:p>
        </p:txBody>
      </p:sp>
      <p:sp>
        <p:nvSpPr>
          <p:cNvPr id="149509" name="AutoShape 5">
            <a:extLst>
              <a:ext uri="{FF2B5EF4-FFF2-40B4-BE49-F238E27FC236}">
                <a16:creationId xmlns:a16="http://schemas.microsoft.com/office/drawing/2014/main" id="{C39ED870-94A8-42C0-A44C-A661EBA29D5B}"/>
              </a:ext>
            </a:extLst>
          </p:cNvPr>
          <p:cNvSpPr>
            <a:spLocks noChangeArrowheads="1"/>
          </p:cNvSpPr>
          <p:nvPr/>
        </p:nvSpPr>
        <p:spPr bwMode="gray">
          <a:xfrm>
            <a:off x="1053365" y="2722075"/>
            <a:ext cx="2638425" cy="457200"/>
          </a:xfrm>
          <a:prstGeom prst="roundRect">
            <a:avLst>
              <a:gd name="adj" fmla="val 49106"/>
            </a:avLst>
          </a:prstGeom>
          <a:gradFill rotWithShape="1">
            <a:gsLst>
              <a:gs pos="0">
                <a:srgbClr val="0066FF"/>
              </a:gs>
              <a:gs pos="100000">
                <a:srgbClr val="000000"/>
              </a:gs>
            </a:gsLst>
            <a:lin ang="5400000" scaled="1"/>
          </a:gra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algn="ctr" eaLnBrk="1" hangingPunct="1"/>
            <a:r>
              <a:rPr lang="es-ES" altLang="es-ES" sz="2400">
                <a:solidFill>
                  <a:schemeClr val="bg1"/>
                </a:solidFill>
              </a:rPr>
              <a:t>Excipiente</a:t>
            </a:r>
          </a:p>
        </p:txBody>
      </p:sp>
      <p:sp>
        <p:nvSpPr>
          <p:cNvPr id="12" name="CuadroTexto 11">
            <a:extLst>
              <a:ext uri="{FF2B5EF4-FFF2-40B4-BE49-F238E27FC236}">
                <a16:creationId xmlns:a16="http://schemas.microsoft.com/office/drawing/2014/main" id="{CE93A1E4-20DE-47B1-92B8-4B50FE5DB08A}"/>
              </a:ext>
            </a:extLst>
          </p:cNvPr>
          <p:cNvSpPr txBox="1"/>
          <p:nvPr/>
        </p:nvSpPr>
        <p:spPr>
          <a:xfrm>
            <a:off x="324002" y="6169748"/>
            <a:ext cx="11529947" cy="215444"/>
          </a:xfrm>
          <a:prstGeom prst="rect">
            <a:avLst/>
          </a:prstGeom>
          <a:solidFill>
            <a:srgbClr val="21BBEF"/>
          </a:solidFill>
        </p:spPr>
        <p:txBody>
          <a:bodyPr wrap="square" rtlCol="0">
            <a:spAutoFit/>
          </a:bodyPr>
          <a:lstStyle/>
          <a:p>
            <a:r>
              <a:rPr lang="es-ES" sz="800" dirty="0" err="1">
                <a:solidFill>
                  <a:srgbClr val="21BBEF"/>
                </a:solidFill>
              </a:rPr>
              <a:t>hj</a:t>
            </a:r>
            <a:endParaRPr lang="es-ES" sz="800" dirty="0">
              <a:solidFill>
                <a:srgbClr val="21BBEF"/>
              </a:solidFill>
            </a:endParaRPr>
          </a:p>
        </p:txBody>
      </p:sp>
      <p:pic>
        <p:nvPicPr>
          <p:cNvPr id="13" name="Imagen 2">
            <a:extLst>
              <a:ext uri="{FF2B5EF4-FFF2-40B4-BE49-F238E27FC236}">
                <a16:creationId xmlns:a16="http://schemas.microsoft.com/office/drawing/2014/main" id="{B73C9A60-BB59-44E6-A218-291946714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3121" y="5299322"/>
            <a:ext cx="1577959" cy="111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3">
            <a:extLst>
              <a:ext uri="{FF2B5EF4-FFF2-40B4-BE49-F238E27FC236}">
                <a16:creationId xmlns:a16="http://schemas.microsoft.com/office/drawing/2014/main" id="{73C28D6D-4A4A-4B6C-9566-41D28EF846A8}"/>
              </a:ext>
            </a:extLst>
          </p:cNvPr>
          <p:cNvSpPr txBox="1"/>
          <p:nvPr/>
        </p:nvSpPr>
        <p:spPr>
          <a:xfrm>
            <a:off x="10597133" y="6178563"/>
            <a:ext cx="1516066" cy="384977"/>
          </a:xfrm>
          <a:prstGeom prst="rect">
            <a:avLst/>
          </a:prstGeom>
          <a:noFill/>
        </p:spPr>
        <p:txBody>
          <a:bodyPr wrap="square">
            <a:spAutoFit/>
          </a:bodyPr>
          <a:lstStyle/>
          <a:p>
            <a:pPr algn="ctr">
              <a:lnSpc>
                <a:spcPts val="1200"/>
              </a:lnSpc>
              <a:defRPr/>
            </a:pPr>
            <a:r>
              <a:rPr lang="es-ES" sz="1000" b="1" dirty="0">
                <a:solidFill>
                  <a:schemeClr val="tx1">
                    <a:lumMod val="65000"/>
                    <a:lumOff val="35000"/>
                  </a:schemeClr>
                </a:solidFill>
              </a:rPr>
              <a:t>Dr. Rafael Puerto</a:t>
            </a:r>
          </a:p>
          <a:p>
            <a:pPr algn="ctr">
              <a:lnSpc>
                <a:spcPts val="1200"/>
              </a:lnSpc>
              <a:defRPr/>
            </a:pPr>
            <a:r>
              <a:rPr lang="es-ES" sz="800" dirty="0">
                <a:solidFill>
                  <a:schemeClr val="tx1">
                    <a:lumMod val="65000"/>
                    <a:lumOff val="35000"/>
                  </a:schemeClr>
                </a:solidFill>
              </a:rPr>
              <a:t>@19RafaPuerto96</a:t>
            </a:r>
          </a:p>
        </p:txBody>
      </p:sp>
      <p:pic>
        <p:nvPicPr>
          <p:cNvPr id="15" name="Imagen 14" descr="Resultado de imagen de LOGO DEL COLEGIO OFICIAL DE FARMACÉUTICOS DE MALAGA">
            <a:extLst>
              <a:ext uri="{FF2B5EF4-FFF2-40B4-BE49-F238E27FC236}">
                <a16:creationId xmlns:a16="http://schemas.microsoft.com/office/drawing/2014/main" id="{4B7F3D01-5C23-4197-987A-2035F0000A8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24510" y="5975329"/>
            <a:ext cx="666750" cy="671433"/>
          </a:xfrm>
          <a:prstGeom prst="rect">
            <a:avLst/>
          </a:prstGeom>
          <a:noFill/>
        </p:spPr>
      </p:pic>
      <p:pic>
        <p:nvPicPr>
          <p:cNvPr id="16" name="Imagen 15">
            <a:extLst>
              <a:ext uri="{FF2B5EF4-FFF2-40B4-BE49-F238E27FC236}">
                <a16:creationId xmlns:a16="http://schemas.microsoft.com/office/drawing/2014/main" id="{F00540EA-3DE6-434B-94C3-63112E5063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9350" y="5977421"/>
            <a:ext cx="1479550" cy="669496"/>
          </a:xfrm>
          <a:prstGeom prst="rect">
            <a:avLst/>
          </a:prstGeom>
        </p:spPr>
      </p:pic>
      <p:sp>
        <p:nvSpPr>
          <p:cNvPr id="17" name="AutoShape 9">
            <a:extLst>
              <a:ext uri="{FF2B5EF4-FFF2-40B4-BE49-F238E27FC236}">
                <a16:creationId xmlns:a16="http://schemas.microsoft.com/office/drawing/2014/main" id="{00D36530-F540-4625-9D65-DE40A6F46400}"/>
              </a:ext>
            </a:extLst>
          </p:cNvPr>
          <p:cNvSpPr>
            <a:spLocks noChangeArrowheads="1"/>
          </p:cNvSpPr>
          <p:nvPr/>
        </p:nvSpPr>
        <p:spPr bwMode="gray">
          <a:xfrm>
            <a:off x="362312" y="545703"/>
            <a:ext cx="4333875" cy="457200"/>
          </a:xfrm>
          <a:prstGeom prst="roundRect">
            <a:avLst>
              <a:gd name="adj" fmla="val 49106"/>
            </a:avLst>
          </a:prstGeom>
          <a:solidFill>
            <a:srgbClr val="CC3399"/>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1" hangingPunct="1"/>
            <a:r>
              <a:rPr lang="es-ES" altLang="es-ES" sz="2400" dirty="0">
                <a:solidFill>
                  <a:schemeClr val="bg1"/>
                </a:solidFill>
              </a:rPr>
              <a:t>Marco legal estatal</a:t>
            </a:r>
          </a:p>
        </p:txBody>
      </p:sp>
      <p:sp>
        <p:nvSpPr>
          <p:cNvPr id="18" name="AutoShape 10">
            <a:extLst>
              <a:ext uri="{FF2B5EF4-FFF2-40B4-BE49-F238E27FC236}">
                <a16:creationId xmlns:a16="http://schemas.microsoft.com/office/drawing/2014/main" id="{25D5CC94-8997-4EDF-80D4-42344EF5580B}"/>
              </a:ext>
            </a:extLst>
          </p:cNvPr>
          <p:cNvSpPr>
            <a:spLocks noChangeArrowheads="1"/>
          </p:cNvSpPr>
          <p:nvPr/>
        </p:nvSpPr>
        <p:spPr bwMode="gray">
          <a:xfrm>
            <a:off x="362311" y="1069145"/>
            <a:ext cx="4333875" cy="457200"/>
          </a:xfrm>
          <a:prstGeom prst="roundRect">
            <a:avLst>
              <a:gd name="adj" fmla="val 49106"/>
            </a:avLst>
          </a:prstGeom>
          <a:solidFill>
            <a:srgbClr val="008EFF"/>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1" hangingPunct="1"/>
            <a:r>
              <a:rPr lang="es-ES" altLang="es-ES" sz="2400" dirty="0">
                <a:solidFill>
                  <a:schemeClr val="bg1"/>
                </a:solidFill>
              </a:rPr>
              <a:t>Ley 29/2006. de 26 de julio</a:t>
            </a:r>
          </a:p>
        </p:txBody>
      </p:sp>
      <p:sp>
        <p:nvSpPr>
          <p:cNvPr id="19" name="Text Box 11">
            <a:extLst>
              <a:ext uri="{FF2B5EF4-FFF2-40B4-BE49-F238E27FC236}">
                <a16:creationId xmlns:a16="http://schemas.microsoft.com/office/drawing/2014/main" id="{A029B59C-BCF3-44B2-9547-A1CC2BD97A91}"/>
              </a:ext>
            </a:extLst>
          </p:cNvPr>
          <p:cNvSpPr txBox="1">
            <a:spLocks noChangeArrowheads="1"/>
          </p:cNvSpPr>
          <p:nvPr/>
        </p:nvSpPr>
        <p:spPr bwMode="auto">
          <a:xfrm>
            <a:off x="230795" y="1566952"/>
            <a:ext cx="6805613"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a:spcBef>
                <a:spcPct val="50000"/>
              </a:spcBef>
            </a:pPr>
            <a:r>
              <a:rPr lang="es-ES" altLang="es-ES" sz="2000" dirty="0"/>
              <a:t>De garantías y uso racional del medicamento</a:t>
            </a:r>
          </a:p>
        </p:txBody>
      </p:sp>
      <p:sp>
        <p:nvSpPr>
          <p:cNvPr id="20" name="AutoShape 6">
            <a:extLst>
              <a:ext uri="{FF2B5EF4-FFF2-40B4-BE49-F238E27FC236}">
                <a16:creationId xmlns:a16="http://schemas.microsoft.com/office/drawing/2014/main" id="{9D2EDF31-CF6C-4D05-8480-87FDC2DD0874}"/>
              </a:ext>
            </a:extLst>
          </p:cNvPr>
          <p:cNvSpPr>
            <a:spLocks noChangeArrowheads="1"/>
          </p:cNvSpPr>
          <p:nvPr/>
        </p:nvSpPr>
        <p:spPr bwMode="gray">
          <a:xfrm>
            <a:off x="345685" y="1970927"/>
            <a:ext cx="7193959" cy="457200"/>
          </a:xfrm>
          <a:prstGeom prst="roundRect">
            <a:avLst>
              <a:gd name="adj" fmla="val 49106"/>
            </a:avLst>
          </a:prstGeom>
          <a:solidFill>
            <a:srgbClr val="008EFF"/>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1" hangingPunct="1"/>
            <a:r>
              <a:rPr lang="es-ES" altLang="es-ES" sz="1800" dirty="0">
                <a:solidFill>
                  <a:schemeClr val="bg1"/>
                </a:solidFill>
              </a:rPr>
              <a:t>RD Legislativo 1/2015 de 24 de julio    </a:t>
            </a:r>
            <a:r>
              <a:rPr lang="es-ES" altLang="es-ES" sz="1800" b="0" dirty="0">
                <a:solidFill>
                  <a:schemeClr val="bg1"/>
                </a:solidFill>
              </a:rPr>
              <a:t>(Texto Refundido)</a:t>
            </a:r>
          </a:p>
        </p:txBody>
      </p:sp>
      <p:pic>
        <p:nvPicPr>
          <p:cNvPr id="3" name="Imagen 2" descr="Imagen que contiene interior, copa, mesa, pared&#10;&#10;Descripción generada con confianza muy alta">
            <a:extLst>
              <a:ext uri="{FF2B5EF4-FFF2-40B4-BE49-F238E27FC236}">
                <a16:creationId xmlns:a16="http://schemas.microsoft.com/office/drawing/2014/main" id="{E31C4901-6058-48DB-9022-08CDDAB59D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05896" y="2514037"/>
            <a:ext cx="2303947" cy="3461292"/>
          </a:xfrm>
          <a:prstGeom prst="rect">
            <a:avLst/>
          </a:prstGeom>
        </p:spPr>
      </p:pic>
    </p:spTree>
    <p:extLst>
      <p:ext uri="{BB962C8B-B14F-4D97-AF65-F5344CB8AC3E}">
        <p14:creationId xmlns:p14="http://schemas.microsoft.com/office/powerpoint/2010/main" val="17798297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9509"/>
                                        </p:tgtEl>
                                        <p:attrNameLst>
                                          <p:attrName>style.visibility</p:attrName>
                                        </p:attrNameLst>
                                      </p:cBhvr>
                                      <p:to>
                                        <p:strVal val="visible"/>
                                      </p:to>
                                    </p:set>
                                    <p:animEffect transition="in" filter="wipe(left)">
                                      <p:cBhvr>
                                        <p:cTn id="7" dur="1000"/>
                                        <p:tgtEl>
                                          <p:spTgt spid="149509"/>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49508"/>
                                        </p:tgtEl>
                                        <p:attrNameLst>
                                          <p:attrName>style.visibility</p:attrName>
                                        </p:attrNameLst>
                                      </p:cBhvr>
                                      <p:to>
                                        <p:strVal val="visible"/>
                                      </p:to>
                                    </p:set>
                                    <p:animEffect transition="in" filter="wipe(left)">
                                      <p:cBhvr>
                                        <p:cTn id="11" dur="1000"/>
                                        <p:tgtEl>
                                          <p:spTgt spid="149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animBg="1"/>
      <p:bldP spid="14950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descr="SPAINFL">
            <a:extLst>
              <a:ext uri="{FF2B5EF4-FFF2-40B4-BE49-F238E27FC236}">
                <a16:creationId xmlns:a16="http://schemas.microsoft.com/office/drawing/2014/main" id="{74E84100-45FC-47D8-A2C7-A2F5A30286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787434">
            <a:off x="4202113" y="546957"/>
            <a:ext cx="12827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descr="Agencia Española de Medicamentos y Productos Sanitarios AEMPS">
            <a:extLst>
              <a:ext uri="{FF2B5EF4-FFF2-40B4-BE49-F238E27FC236}">
                <a16:creationId xmlns:a16="http://schemas.microsoft.com/office/drawing/2014/main" id="{77E295C4-DA11-4A6C-9B63-66A50020D2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607974">
            <a:off x="9321473" y="423032"/>
            <a:ext cx="1749425"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8" name="Text Box 4">
            <a:extLst>
              <a:ext uri="{FF2B5EF4-FFF2-40B4-BE49-F238E27FC236}">
                <a16:creationId xmlns:a16="http://schemas.microsoft.com/office/drawing/2014/main" id="{15453C00-5D15-4641-AA2D-B3CBAD12B1D7}"/>
              </a:ext>
            </a:extLst>
          </p:cNvPr>
          <p:cNvSpPr txBox="1">
            <a:spLocks noChangeArrowheads="1"/>
          </p:cNvSpPr>
          <p:nvPr/>
        </p:nvSpPr>
        <p:spPr bwMode="auto">
          <a:xfrm>
            <a:off x="337372" y="2705255"/>
            <a:ext cx="10070162" cy="2960875"/>
          </a:xfrm>
          <a:prstGeom prst="rect">
            <a:avLst/>
          </a:prstGeom>
          <a:solidFill>
            <a:srgbClr val="FFFFFF">
              <a:alpha val="49803"/>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algn="just">
              <a:lnSpc>
                <a:spcPct val="150000"/>
              </a:lnSpc>
              <a:defRPr/>
            </a:pPr>
            <a:r>
              <a:rPr lang="es-ES" sz="1400" b="0" dirty="0"/>
              <a:t>&lt;&lt;De acuerdo al artículo 2 del texto refundido de la Ley de garantías y uso racional de los medicamentos y productos aprobado por </a:t>
            </a:r>
            <a:r>
              <a:rPr lang="es-ES" sz="1400" dirty="0">
                <a:highlight>
                  <a:srgbClr val="FFFF00"/>
                </a:highlight>
              </a:rPr>
              <a:t>Real Decreto Legislativo 1/2015</a:t>
            </a:r>
            <a:r>
              <a:rPr lang="es-ES" sz="1400" b="0" dirty="0"/>
              <a:t>, la definición de Fórmula Magistral establece que  es “</a:t>
            </a:r>
            <a:r>
              <a:rPr lang="es-ES" sz="1400" b="0" i="1" dirty="0"/>
              <a:t>El medicamento destinado a un paciente individualizado, preparado por un farmacéutico, o bajo su dirección, para cumplimentar expresamente una prescripción facultativa detallada de los principios activos que incluye, según las normas de correcta elaboración y control de calidad establecidas al efecto, dispensado en oficina de farmacia o servicio farmacéutico y con la debida información al usuario en los términos previstos en el artículo 42.5.” </a:t>
            </a:r>
            <a:r>
              <a:rPr lang="es-ES" sz="1400" dirty="0">
                <a:highlight>
                  <a:srgbClr val="FFFF00"/>
                </a:highlight>
              </a:rPr>
              <a:t>por tanto, se considera que la fórmula magistral debe contener los principios activos descritos en prescripción facultativa, pudiendo utilizar los excipientes y marca comercial que se consideren apropiados para la elaboración de la fórmula siempre que se cumplan </a:t>
            </a:r>
            <a:r>
              <a:rPr lang="es-ES" sz="1400" i="1" dirty="0">
                <a:highlight>
                  <a:srgbClr val="FFFF00"/>
                </a:highlight>
              </a:rPr>
              <a:t>las normas de correcta elaboración y control de calidad establecidas</a:t>
            </a:r>
            <a:r>
              <a:rPr lang="es-ES" sz="1400" i="1" dirty="0"/>
              <a:t>&gt;&gt;.</a:t>
            </a:r>
            <a:endParaRPr lang="es-ES" altLang="es-ES" sz="1400" b="0" dirty="0"/>
          </a:p>
        </p:txBody>
      </p:sp>
      <p:sp>
        <p:nvSpPr>
          <p:cNvPr id="11" name="Text Box 9">
            <a:extLst>
              <a:ext uri="{FF2B5EF4-FFF2-40B4-BE49-F238E27FC236}">
                <a16:creationId xmlns:a16="http://schemas.microsoft.com/office/drawing/2014/main" id="{1E48C9F7-203B-4637-986D-B6ADC481DDB8}"/>
              </a:ext>
            </a:extLst>
          </p:cNvPr>
          <p:cNvSpPr txBox="1">
            <a:spLocks noChangeArrowheads="1"/>
          </p:cNvSpPr>
          <p:nvPr/>
        </p:nvSpPr>
        <p:spPr bwMode="auto">
          <a:xfrm>
            <a:off x="6465156" y="274496"/>
            <a:ext cx="3347163" cy="923330"/>
          </a:xfrm>
          <a:prstGeom prst="rect">
            <a:avLst/>
          </a:prstGeom>
          <a:solidFill>
            <a:schemeClr val="bg1"/>
          </a:solidFill>
          <a:ln>
            <a:noFill/>
          </a:ln>
          <a:effectLst/>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a:spcBef>
                <a:spcPct val="50000"/>
              </a:spcBef>
            </a:pPr>
            <a:r>
              <a:rPr lang="es-ES" altLang="es-ES" sz="1800" dirty="0"/>
              <a:t>Contestación de la Agencia Española del Medicamento y Productos Sanitarios</a:t>
            </a:r>
          </a:p>
        </p:txBody>
      </p:sp>
      <p:sp>
        <p:nvSpPr>
          <p:cNvPr id="12" name="CuadroTexto 11">
            <a:extLst>
              <a:ext uri="{FF2B5EF4-FFF2-40B4-BE49-F238E27FC236}">
                <a16:creationId xmlns:a16="http://schemas.microsoft.com/office/drawing/2014/main" id="{A126502F-F661-473F-B30F-016B894E14A0}"/>
              </a:ext>
            </a:extLst>
          </p:cNvPr>
          <p:cNvSpPr txBox="1"/>
          <p:nvPr/>
        </p:nvSpPr>
        <p:spPr>
          <a:xfrm>
            <a:off x="324002" y="6169748"/>
            <a:ext cx="11529947" cy="215444"/>
          </a:xfrm>
          <a:prstGeom prst="rect">
            <a:avLst/>
          </a:prstGeom>
          <a:solidFill>
            <a:srgbClr val="21BBEF"/>
          </a:solidFill>
        </p:spPr>
        <p:txBody>
          <a:bodyPr wrap="square" rtlCol="0">
            <a:spAutoFit/>
          </a:bodyPr>
          <a:lstStyle/>
          <a:p>
            <a:r>
              <a:rPr lang="es-ES" sz="800" dirty="0" err="1">
                <a:solidFill>
                  <a:srgbClr val="21BBEF"/>
                </a:solidFill>
              </a:rPr>
              <a:t>hj</a:t>
            </a:r>
            <a:endParaRPr lang="es-ES" sz="800" dirty="0">
              <a:solidFill>
                <a:srgbClr val="21BBEF"/>
              </a:solidFill>
            </a:endParaRPr>
          </a:p>
        </p:txBody>
      </p:sp>
      <p:pic>
        <p:nvPicPr>
          <p:cNvPr id="13" name="Imagen 2">
            <a:extLst>
              <a:ext uri="{FF2B5EF4-FFF2-40B4-BE49-F238E27FC236}">
                <a16:creationId xmlns:a16="http://schemas.microsoft.com/office/drawing/2014/main" id="{44BD8B2E-9601-40C9-B9DB-D0288AC9E9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3121" y="5299322"/>
            <a:ext cx="1577959" cy="111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3">
            <a:extLst>
              <a:ext uri="{FF2B5EF4-FFF2-40B4-BE49-F238E27FC236}">
                <a16:creationId xmlns:a16="http://schemas.microsoft.com/office/drawing/2014/main" id="{0C5B422C-0610-47F3-AF1C-E9A8AE49FE31}"/>
              </a:ext>
            </a:extLst>
          </p:cNvPr>
          <p:cNvSpPr txBox="1"/>
          <p:nvPr/>
        </p:nvSpPr>
        <p:spPr>
          <a:xfrm>
            <a:off x="10597133" y="6178563"/>
            <a:ext cx="1516066" cy="384977"/>
          </a:xfrm>
          <a:prstGeom prst="rect">
            <a:avLst/>
          </a:prstGeom>
          <a:noFill/>
        </p:spPr>
        <p:txBody>
          <a:bodyPr wrap="square">
            <a:spAutoFit/>
          </a:bodyPr>
          <a:lstStyle/>
          <a:p>
            <a:pPr algn="ctr">
              <a:lnSpc>
                <a:spcPts val="1200"/>
              </a:lnSpc>
              <a:defRPr/>
            </a:pPr>
            <a:r>
              <a:rPr lang="es-ES" sz="1000" b="1" dirty="0">
                <a:solidFill>
                  <a:schemeClr val="tx1">
                    <a:lumMod val="65000"/>
                    <a:lumOff val="35000"/>
                  </a:schemeClr>
                </a:solidFill>
              </a:rPr>
              <a:t>Dr. Rafael Puerto</a:t>
            </a:r>
          </a:p>
          <a:p>
            <a:pPr algn="ctr">
              <a:lnSpc>
                <a:spcPts val="1200"/>
              </a:lnSpc>
              <a:defRPr/>
            </a:pPr>
            <a:r>
              <a:rPr lang="es-ES" sz="800" dirty="0">
                <a:solidFill>
                  <a:schemeClr val="tx1">
                    <a:lumMod val="65000"/>
                    <a:lumOff val="35000"/>
                  </a:schemeClr>
                </a:solidFill>
              </a:rPr>
              <a:t>@19RafaPuerto96</a:t>
            </a:r>
          </a:p>
        </p:txBody>
      </p:sp>
      <p:pic>
        <p:nvPicPr>
          <p:cNvPr id="15" name="Imagen 14" descr="Resultado de imagen de LOGO DEL COLEGIO OFICIAL DE FARMACÉUTICOS DE MALAGA">
            <a:extLst>
              <a:ext uri="{FF2B5EF4-FFF2-40B4-BE49-F238E27FC236}">
                <a16:creationId xmlns:a16="http://schemas.microsoft.com/office/drawing/2014/main" id="{FFF82231-8EC3-4343-926A-19A1C5F3C30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24510" y="5975329"/>
            <a:ext cx="666750" cy="671433"/>
          </a:xfrm>
          <a:prstGeom prst="rect">
            <a:avLst/>
          </a:prstGeom>
          <a:noFill/>
        </p:spPr>
      </p:pic>
      <p:pic>
        <p:nvPicPr>
          <p:cNvPr id="16" name="Imagen 15">
            <a:extLst>
              <a:ext uri="{FF2B5EF4-FFF2-40B4-BE49-F238E27FC236}">
                <a16:creationId xmlns:a16="http://schemas.microsoft.com/office/drawing/2014/main" id="{0E642D11-34F5-46FD-A9CC-B6A447B3DD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9350" y="5977421"/>
            <a:ext cx="1479550" cy="669496"/>
          </a:xfrm>
          <a:prstGeom prst="rect">
            <a:avLst/>
          </a:prstGeom>
        </p:spPr>
      </p:pic>
      <p:sp>
        <p:nvSpPr>
          <p:cNvPr id="17" name="AutoShape 9">
            <a:extLst>
              <a:ext uri="{FF2B5EF4-FFF2-40B4-BE49-F238E27FC236}">
                <a16:creationId xmlns:a16="http://schemas.microsoft.com/office/drawing/2014/main" id="{2C14AF48-2DED-48B7-B344-83DF8A93622A}"/>
              </a:ext>
            </a:extLst>
          </p:cNvPr>
          <p:cNvSpPr>
            <a:spLocks noChangeArrowheads="1"/>
          </p:cNvSpPr>
          <p:nvPr/>
        </p:nvSpPr>
        <p:spPr bwMode="gray">
          <a:xfrm>
            <a:off x="362312" y="545703"/>
            <a:ext cx="4333875" cy="457200"/>
          </a:xfrm>
          <a:prstGeom prst="roundRect">
            <a:avLst>
              <a:gd name="adj" fmla="val 49106"/>
            </a:avLst>
          </a:prstGeom>
          <a:solidFill>
            <a:srgbClr val="CC3399"/>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1" hangingPunct="1"/>
            <a:r>
              <a:rPr lang="es-ES" altLang="es-ES" sz="2400" dirty="0">
                <a:solidFill>
                  <a:schemeClr val="bg1"/>
                </a:solidFill>
              </a:rPr>
              <a:t>Marco legal estatal</a:t>
            </a:r>
          </a:p>
        </p:txBody>
      </p:sp>
      <p:sp>
        <p:nvSpPr>
          <p:cNvPr id="18" name="AutoShape 10">
            <a:extLst>
              <a:ext uri="{FF2B5EF4-FFF2-40B4-BE49-F238E27FC236}">
                <a16:creationId xmlns:a16="http://schemas.microsoft.com/office/drawing/2014/main" id="{BEA3D2FD-459A-4336-B8B7-D7867CAC6E33}"/>
              </a:ext>
            </a:extLst>
          </p:cNvPr>
          <p:cNvSpPr>
            <a:spLocks noChangeArrowheads="1"/>
          </p:cNvSpPr>
          <p:nvPr/>
        </p:nvSpPr>
        <p:spPr bwMode="gray">
          <a:xfrm>
            <a:off x="362311" y="1069145"/>
            <a:ext cx="4333875" cy="457200"/>
          </a:xfrm>
          <a:prstGeom prst="roundRect">
            <a:avLst>
              <a:gd name="adj" fmla="val 49106"/>
            </a:avLst>
          </a:prstGeom>
          <a:solidFill>
            <a:srgbClr val="008EFF"/>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1" hangingPunct="1"/>
            <a:r>
              <a:rPr lang="es-ES" altLang="es-ES" sz="2400" dirty="0">
                <a:solidFill>
                  <a:schemeClr val="bg1"/>
                </a:solidFill>
              </a:rPr>
              <a:t>Ley 29/2006. de 26 de julio</a:t>
            </a:r>
          </a:p>
        </p:txBody>
      </p:sp>
      <p:sp>
        <p:nvSpPr>
          <p:cNvPr id="19" name="Text Box 11">
            <a:extLst>
              <a:ext uri="{FF2B5EF4-FFF2-40B4-BE49-F238E27FC236}">
                <a16:creationId xmlns:a16="http://schemas.microsoft.com/office/drawing/2014/main" id="{AB482EEE-4010-4394-B12C-D68CD2205328}"/>
              </a:ext>
            </a:extLst>
          </p:cNvPr>
          <p:cNvSpPr txBox="1">
            <a:spLocks noChangeArrowheads="1"/>
          </p:cNvSpPr>
          <p:nvPr/>
        </p:nvSpPr>
        <p:spPr bwMode="auto">
          <a:xfrm>
            <a:off x="230795" y="1566952"/>
            <a:ext cx="6805613"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a:spcBef>
                <a:spcPct val="50000"/>
              </a:spcBef>
            </a:pPr>
            <a:r>
              <a:rPr lang="es-ES" altLang="es-ES" sz="2000" dirty="0"/>
              <a:t>De garantías y uso racional del medicamento</a:t>
            </a:r>
          </a:p>
        </p:txBody>
      </p:sp>
      <p:sp>
        <p:nvSpPr>
          <p:cNvPr id="20" name="AutoShape 6">
            <a:extLst>
              <a:ext uri="{FF2B5EF4-FFF2-40B4-BE49-F238E27FC236}">
                <a16:creationId xmlns:a16="http://schemas.microsoft.com/office/drawing/2014/main" id="{0F033234-8C38-4EA8-8402-CF93C86A6E02}"/>
              </a:ext>
            </a:extLst>
          </p:cNvPr>
          <p:cNvSpPr>
            <a:spLocks noChangeArrowheads="1"/>
          </p:cNvSpPr>
          <p:nvPr/>
        </p:nvSpPr>
        <p:spPr bwMode="gray">
          <a:xfrm>
            <a:off x="362311" y="1967002"/>
            <a:ext cx="7193959" cy="457200"/>
          </a:xfrm>
          <a:prstGeom prst="roundRect">
            <a:avLst>
              <a:gd name="adj" fmla="val 49106"/>
            </a:avLst>
          </a:prstGeom>
          <a:solidFill>
            <a:srgbClr val="008EFF"/>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1" hangingPunct="1"/>
            <a:r>
              <a:rPr lang="es-ES" altLang="es-ES" sz="1800" dirty="0">
                <a:solidFill>
                  <a:schemeClr val="bg1"/>
                </a:solidFill>
              </a:rPr>
              <a:t>RD Legislativo 1/2015 de 24 de julio    </a:t>
            </a:r>
            <a:r>
              <a:rPr lang="es-ES" altLang="es-ES" sz="1800" b="0" dirty="0">
                <a:solidFill>
                  <a:schemeClr val="bg1"/>
                </a:solidFill>
              </a:rPr>
              <a:t>(Texto Refundido)</a:t>
            </a:r>
          </a:p>
        </p:txBody>
      </p:sp>
    </p:spTree>
    <p:extLst>
      <p:ext uri="{BB962C8B-B14F-4D97-AF65-F5344CB8AC3E}">
        <p14:creationId xmlns:p14="http://schemas.microsoft.com/office/powerpoint/2010/main" val="3736436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000"/>
                                        <p:tgtEl>
                                          <p:spTgt spid="11"/>
                                        </p:tgtEl>
                                      </p:cBhvr>
                                    </p:animEffect>
                                  </p:childTnLst>
                                </p:cTn>
                              </p:par>
                            </p:childTnLst>
                          </p:cTn>
                        </p:par>
                        <p:par>
                          <p:cTn id="12" fill="hold" nodeType="afterGroup">
                            <p:stCondLst>
                              <p:cond delay="1500"/>
                            </p:stCondLst>
                            <p:childTnLst>
                              <p:par>
                                <p:cTn id="13" presetID="22" presetClass="entr" presetSubtype="8" fill="hold" nodeType="afterEffect">
                                  <p:stCondLst>
                                    <p:cond delay="0"/>
                                  </p:stCondLst>
                                  <p:childTnLst>
                                    <p:set>
                                      <p:cBhvr>
                                        <p:cTn id="14" dur="1" fill="hold">
                                          <p:stCondLst>
                                            <p:cond delay="0"/>
                                          </p:stCondLst>
                                        </p:cTn>
                                        <p:tgtEl>
                                          <p:spTgt spid="149508"/>
                                        </p:tgtEl>
                                        <p:attrNameLst>
                                          <p:attrName>style.visibility</p:attrName>
                                        </p:attrNameLst>
                                      </p:cBhvr>
                                      <p:to>
                                        <p:strVal val="visible"/>
                                      </p:to>
                                    </p:set>
                                    <p:animEffect transition="in" filter="wipe(left)">
                                      <p:cBhvr>
                                        <p:cTn id="15" dur="1000"/>
                                        <p:tgtEl>
                                          <p:spTgt spid="149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2" descr="SPAINFL">
            <a:extLst>
              <a:ext uri="{FF2B5EF4-FFF2-40B4-BE49-F238E27FC236}">
                <a16:creationId xmlns:a16="http://schemas.microsoft.com/office/drawing/2014/main" id="{DC95A92D-D822-40D2-90DA-958CE8EBF3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787434">
            <a:off x="4202113" y="546957"/>
            <a:ext cx="12827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3" name="AutoShape 5">
            <a:extLst>
              <a:ext uri="{FF2B5EF4-FFF2-40B4-BE49-F238E27FC236}">
                <a16:creationId xmlns:a16="http://schemas.microsoft.com/office/drawing/2014/main" id="{F8EA3D5C-ED0B-4F70-B288-457BF8F68C11}"/>
              </a:ext>
            </a:extLst>
          </p:cNvPr>
          <p:cNvSpPr>
            <a:spLocks noChangeArrowheads="1"/>
          </p:cNvSpPr>
          <p:nvPr/>
        </p:nvSpPr>
        <p:spPr bwMode="gray">
          <a:xfrm>
            <a:off x="325613" y="2725114"/>
            <a:ext cx="4033837" cy="457200"/>
          </a:xfrm>
          <a:prstGeom prst="roundRect">
            <a:avLst>
              <a:gd name="adj" fmla="val 49106"/>
            </a:avLst>
          </a:prstGeom>
          <a:gradFill rotWithShape="1">
            <a:gsLst>
              <a:gs pos="0">
                <a:srgbClr val="0066FF"/>
              </a:gs>
              <a:gs pos="100000">
                <a:srgbClr val="000000"/>
              </a:gs>
            </a:gsLst>
            <a:lin ang="5400000" scaled="1"/>
          </a:gra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1" hangingPunct="1"/>
            <a:r>
              <a:rPr lang="es-ES" altLang="es-ES" sz="2400">
                <a:solidFill>
                  <a:schemeClr val="bg1"/>
                </a:solidFill>
              </a:rPr>
              <a:t>Fórmula magistral</a:t>
            </a:r>
            <a:endParaRPr lang="es-ES" altLang="es-ES" sz="2400" b="0">
              <a:solidFill>
                <a:schemeClr val="bg1"/>
              </a:solidFill>
            </a:endParaRPr>
          </a:p>
        </p:txBody>
      </p:sp>
      <p:sp>
        <p:nvSpPr>
          <p:cNvPr id="119814" name="Text Box 6">
            <a:extLst>
              <a:ext uri="{FF2B5EF4-FFF2-40B4-BE49-F238E27FC236}">
                <a16:creationId xmlns:a16="http://schemas.microsoft.com/office/drawing/2014/main" id="{8F1B414E-56E3-489A-98ED-A0AA650165A2}"/>
              </a:ext>
            </a:extLst>
          </p:cNvPr>
          <p:cNvSpPr txBox="1">
            <a:spLocks noChangeArrowheads="1"/>
          </p:cNvSpPr>
          <p:nvPr/>
        </p:nvSpPr>
        <p:spPr bwMode="auto">
          <a:xfrm>
            <a:off x="324002" y="3469608"/>
            <a:ext cx="10092849" cy="2067938"/>
          </a:xfrm>
          <a:prstGeom prst="rect">
            <a:avLst/>
          </a:prstGeom>
          <a:solidFill>
            <a:srgbClr val="FFFFFF">
              <a:alpha val="49019"/>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algn="just">
              <a:lnSpc>
                <a:spcPts val="2600"/>
              </a:lnSpc>
            </a:pPr>
            <a:r>
              <a:rPr lang="es-ES" altLang="es-ES" sz="2000" b="0" i="1" dirty="0"/>
              <a:t>El medicamento destinado a un paciente individualizado, preparado por el farmacéutico, o bajo su dirección, para cumplimentar expresamente una prescripción facultativa detallada de los </a:t>
            </a:r>
            <a:r>
              <a:rPr lang="es-ES" altLang="es-ES" sz="2000" b="0" i="1" u="sng" dirty="0"/>
              <a:t>principios activos</a:t>
            </a:r>
            <a:r>
              <a:rPr lang="es-ES" altLang="es-ES" sz="2000" b="0" i="1" dirty="0"/>
              <a:t> que incluye, según las normas de correcta elaboración y control de calidad establecidas al efecto, dispensado en la oficina de farmacia o servicio farmacéutico y con la debida información al usuario en los términos previstos en el </a:t>
            </a:r>
            <a:r>
              <a:rPr lang="es-ES" altLang="es-ES" sz="2000" b="0" i="1" dirty="0">
                <a:solidFill>
                  <a:srgbClr val="CC3399"/>
                </a:solidFill>
              </a:rPr>
              <a:t>artículo 42.5</a:t>
            </a:r>
          </a:p>
        </p:txBody>
      </p:sp>
      <p:pic>
        <p:nvPicPr>
          <p:cNvPr id="119823" name="Picture 15" descr="MPj04021260000[1]">
            <a:extLst>
              <a:ext uri="{FF2B5EF4-FFF2-40B4-BE49-F238E27FC236}">
                <a16:creationId xmlns:a16="http://schemas.microsoft.com/office/drawing/2014/main" id="{FAA5DE36-D375-4B5C-8D7F-4375BF47B4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4313" y="545703"/>
            <a:ext cx="4312538" cy="281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1">
            <a:extLst>
              <a:ext uri="{FF2B5EF4-FFF2-40B4-BE49-F238E27FC236}">
                <a16:creationId xmlns:a16="http://schemas.microsoft.com/office/drawing/2014/main" id="{30C59D55-603A-4041-A30C-FB6934D9E71D}"/>
              </a:ext>
            </a:extLst>
          </p:cNvPr>
          <p:cNvSpPr txBox="1"/>
          <p:nvPr/>
        </p:nvSpPr>
        <p:spPr>
          <a:xfrm>
            <a:off x="324002" y="6169748"/>
            <a:ext cx="11529947" cy="215444"/>
          </a:xfrm>
          <a:prstGeom prst="rect">
            <a:avLst/>
          </a:prstGeom>
          <a:solidFill>
            <a:srgbClr val="21BBEF"/>
          </a:solidFill>
        </p:spPr>
        <p:txBody>
          <a:bodyPr wrap="square" rtlCol="0">
            <a:spAutoFit/>
          </a:bodyPr>
          <a:lstStyle/>
          <a:p>
            <a:r>
              <a:rPr lang="es-ES" sz="800" dirty="0" err="1">
                <a:solidFill>
                  <a:srgbClr val="21BBEF"/>
                </a:solidFill>
              </a:rPr>
              <a:t>hj</a:t>
            </a:r>
            <a:endParaRPr lang="es-ES" sz="800" dirty="0">
              <a:solidFill>
                <a:srgbClr val="21BBEF"/>
              </a:solidFill>
            </a:endParaRPr>
          </a:p>
        </p:txBody>
      </p:sp>
      <p:pic>
        <p:nvPicPr>
          <p:cNvPr id="13" name="Imagen 2">
            <a:extLst>
              <a:ext uri="{FF2B5EF4-FFF2-40B4-BE49-F238E27FC236}">
                <a16:creationId xmlns:a16="http://schemas.microsoft.com/office/drawing/2014/main" id="{8818D1AC-9058-47A2-A2DA-96920833AA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3121" y="5299322"/>
            <a:ext cx="1577959" cy="111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3">
            <a:extLst>
              <a:ext uri="{FF2B5EF4-FFF2-40B4-BE49-F238E27FC236}">
                <a16:creationId xmlns:a16="http://schemas.microsoft.com/office/drawing/2014/main" id="{14AA5C27-F605-4F57-8D6D-8D18C9046C1E}"/>
              </a:ext>
            </a:extLst>
          </p:cNvPr>
          <p:cNvSpPr txBox="1"/>
          <p:nvPr/>
        </p:nvSpPr>
        <p:spPr>
          <a:xfrm>
            <a:off x="10597133" y="6178563"/>
            <a:ext cx="1516066" cy="384977"/>
          </a:xfrm>
          <a:prstGeom prst="rect">
            <a:avLst/>
          </a:prstGeom>
          <a:noFill/>
        </p:spPr>
        <p:txBody>
          <a:bodyPr wrap="square">
            <a:spAutoFit/>
          </a:bodyPr>
          <a:lstStyle/>
          <a:p>
            <a:pPr algn="ctr">
              <a:lnSpc>
                <a:spcPts val="1200"/>
              </a:lnSpc>
              <a:defRPr/>
            </a:pPr>
            <a:r>
              <a:rPr lang="es-ES" sz="1000" b="1" dirty="0">
                <a:solidFill>
                  <a:schemeClr val="tx1">
                    <a:lumMod val="65000"/>
                    <a:lumOff val="35000"/>
                  </a:schemeClr>
                </a:solidFill>
              </a:rPr>
              <a:t>Dr. Rafael Puerto</a:t>
            </a:r>
          </a:p>
          <a:p>
            <a:pPr algn="ctr">
              <a:lnSpc>
                <a:spcPts val="1200"/>
              </a:lnSpc>
              <a:defRPr/>
            </a:pPr>
            <a:r>
              <a:rPr lang="es-ES" sz="800" dirty="0">
                <a:solidFill>
                  <a:schemeClr val="tx1">
                    <a:lumMod val="65000"/>
                    <a:lumOff val="35000"/>
                  </a:schemeClr>
                </a:solidFill>
              </a:rPr>
              <a:t>@19RafaPuerto96</a:t>
            </a:r>
          </a:p>
        </p:txBody>
      </p:sp>
      <p:pic>
        <p:nvPicPr>
          <p:cNvPr id="15" name="Imagen 14" descr="Resultado de imagen de LOGO DEL COLEGIO OFICIAL DE FARMACÉUTICOS DE MALAGA">
            <a:extLst>
              <a:ext uri="{FF2B5EF4-FFF2-40B4-BE49-F238E27FC236}">
                <a16:creationId xmlns:a16="http://schemas.microsoft.com/office/drawing/2014/main" id="{843E1040-E588-42AC-8B9D-19D5397DD401}"/>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24510" y="5975329"/>
            <a:ext cx="666750" cy="671433"/>
          </a:xfrm>
          <a:prstGeom prst="rect">
            <a:avLst/>
          </a:prstGeom>
          <a:noFill/>
        </p:spPr>
      </p:pic>
      <p:pic>
        <p:nvPicPr>
          <p:cNvPr id="16" name="Imagen 15">
            <a:extLst>
              <a:ext uri="{FF2B5EF4-FFF2-40B4-BE49-F238E27FC236}">
                <a16:creationId xmlns:a16="http://schemas.microsoft.com/office/drawing/2014/main" id="{5F0CD647-C0BD-4E2F-895A-8550A3EE54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9350" y="5977421"/>
            <a:ext cx="1479550" cy="669496"/>
          </a:xfrm>
          <a:prstGeom prst="rect">
            <a:avLst/>
          </a:prstGeom>
        </p:spPr>
      </p:pic>
      <p:sp>
        <p:nvSpPr>
          <p:cNvPr id="17" name="AutoShape 9">
            <a:extLst>
              <a:ext uri="{FF2B5EF4-FFF2-40B4-BE49-F238E27FC236}">
                <a16:creationId xmlns:a16="http://schemas.microsoft.com/office/drawing/2014/main" id="{B8B4FCE3-9545-4753-BDB9-FC56BE5482D7}"/>
              </a:ext>
            </a:extLst>
          </p:cNvPr>
          <p:cNvSpPr>
            <a:spLocks noChangeArrowheads="1"/>
          </p:cNvSpPr>
          <p:nvPr/>
        </p:nvSpPr>
        <p:spPr bwMode="gray">
          <a:xfrm>
            <a:off x="362312" y="545703"/>
            <a:ext cx="4333875" cy="457200"/>
          </a:xfrm>
          <a:prstGeom prst="roundRect">
            <a:avLst>
              <a:gd name="adj" fmla="val 49106"/>
            </a:avLst>
          </a:prstGeom>
          <a:solidFill>
            <a:srgbClr val="CC3399"/>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1" hangingPunct="1"/>
            <a:r>
              <a:rPr lang="es-ES" altLang="es-ES" sz="2400" dirty="0">
                <a:solidFill>
                  <a:schemeClr val="bg1"/>
                </a:solidFill>
              </a:rPr>
              <a:t>Marco legal estatal</a:t>
            </a:r>
          </a:p>
        </p:txBody>
      </p:sp>
      <p:sp>
        <p:nvSpPr>
          <p:cNvPr id="18" name="AutoShape 10">
            <a:extLst>
              <a:ext uri="{FF2B5EF4-FFF2-40B4-BE49-F238E27FC236}">
                <a16:creationId xmlns:a16="http://schemas.microsoft.com/office/drawing/2014/main" id="{8842DA78-80F6-4DAF-98E7-2BD512B3B493}"/>
              </a:ext>
            </a:extLst>
          </p:cNvPr>
          <p:cNvSpPr>
            <a:spLocks noChangeArrowheads="1"/>
          </p:cNvSpPr>
          <p:nvPr/>
        </p:nvSpPr>
        <p:spPr bwMode="gray">
          <a:xfrm>
            <a:off x="362311" y="1069145"/>
            <a:ext cx="4333875" cy="457200"/>
          </a:xfrm>
          <a:prstGeom prst="roundRect">
            <a:avLst>
              <a:gd name="adj" fmla="val 49106"/>
            </a:avLst>
          </a:prstGeom>
          <a:solidFill>
            <a:srgbClr val="008EFF"/>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1" hangingPunct="1"/>
            <a:r>
              <a:rPr lang="es-ES" altLang="es-ES" sz="2400" dirty="0">
                <a:solidFill>
                  <a:schemeClr val="bg1"/>
                </a:solidFill>
              </a:rPr>
              <a:t>Ley 29/2006. de 26 de julio</a:t>
            </a:r>
          </a:p>
        </p:txBody>
      </p:sp>
      <p:sp>
        <p:nvSpPr>
          <p:cNvPr id="19" name="Text Box 11">
            <a:extLst>
              <a:ext uri="{FF2B5EF4-FFF2-40B4-BE49-F238E27FC236}">
                <a16:creationId xmlns:a16="http://schemas.microsoft.com/office/drawing/2014/main" id="{A046FF00-2DAF-4245-A1F9-37BC8CF2C46C}"/>
              </a:ext>
            </a:extLst>
          </p:cNvPr>
          <p:cNvSpPr txBox="1">
            <a:spLocks noChangeArrowheads="1"/>
          </p:cNvSpPr>
          <p:nvPr/>
        </p:nvSpPr>
        <p:spPr bwMode="auto">
          <a:xfrm>
            <a:off x="230795" y="1566952"/>
            <a:ext cx="6805613"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a:spcBef>
                <a:spcPct val="50000"/>
              </a:spcBef>
            </a:pPr>
            <a:r>
              <a:rPr lang="es-ES" altLang="es-ES" sz="2000" dirty="0"/>
              <a:t>De garantías y uso racional del medicamento</a:t>
            </a:r>
          </a:p>
        </p:txBody>
      </p:sp>
      <p:sp>
        <p:nvSpPr>
          <p:cNvPr id="21" name="AutoShape 6">
            <a:extLst>
              <a:ext uri="{FF2B5EF4-FFF2-40B4-BE49-F238E27FC236}">
                <a16:creationId xmlns:a16="http://schemas.microsoft.com/office/drawing/2014/main" id="{5BF6ADD9-637E-4E2B-A006-41E75BDB00C7}"/>
              </a:ext>
            </a:extLst>
          </p:cNvPr>
          <p:cNvSpPr>
            <a:spLocks noChangeArrowheads="1"/>
          </p:cNvSpPr>
          <p:nvPr/>
        </p:nvSpPr>
        <p:spPr bwMode="gray">
          <a:xfrm>
            <a:off x="362312" y="1967002"/>
            <a:ext cx="6346060" cy="457200"/>
          </a:xfrm>
          <a:prstGeom prst="roundRect">
            <a:avLst>
              <a:gd name="adj" fmla="val 49106"/>
            </a:avLst>
          </a:prstGeom>
          <a:solidFill>
            <a:srgbClr val="008EFF"/>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1" hangingPunct="1"/>
            <a:r>
              <a:rPr lang="es-ES" altLang="es-ES" sz="1800" dirty="0">
                <a:solidFill>
                  <a:schemeClr val="bg1"/>
                </a:solidFill>
              </a:rPr>
              <a:t>RD Legislativo 1/2015 de 24 de julio    </a:t>
            </a:r>
            <a:r>
              <a:rPr lang="es-ES" altLang="es-ES" sz="1800" b="0" dirty="0">
                <a:solidFill>
                  <a:schemeClr val="bg1"/>
                </a:solidFill>
              </a:rPr>
              <a:t>(Texto Refundido)</a:t>
            </a:r>
          </a:p>
        </p:txBody>
      </p:sp>
    </p:spTree>
    <p:extLst>
      <p:ext uri="{BB962C8B-B14F-4D97-AF65-F5344CB8AC3E}">
        <p14:creationId xmlns:p14="http://schemas.microsoft.com/office/powerpoint/2010/main" val="29326069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19823"/>
                                        </p:tgtEl>
                                        <p:attrNameLst>
                                          <p:attrName>style.visibility</p:attrName>
                                        </p:attrNameLst>
                                      </p:cBhvr>
                                      <p:to>
                                        <p:strVal val="visible"/>
                                      </p:to>
                                    </p:set>
                                    <p:animEffect transition="in" filter="fade">
                                      <p:cBhvr>
                                        <p:cTn id="7" dur="2000"/>
                                        <p:tgtEl>
                                          <p:spTgt spid="119823"/>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19813"/>
                                        </p:tgtEl>
                                        <p:attrNameLst>
                                          <p:attrName>style.visibility</p:attrName>
                                        </p:attrNameLst>
                                      </p:cBhvr>
                                      <p:to>
                                        <p:strVal val="visible"/>
                                      </p:to>
                                    </p:set>
                                    <p:animEffect transition="in" filter="wipe(left)">
                                      <p:cBhvr>
                                        <p:cTn id="11" dur="500"/>
                                        <p:tgtEl>
                                          <p:spTgt spid="119813"/>
                                        </p:tgtEl>
                                      </p:cBhvr>
                                    </p:animEffect>
                                  </p:childTnLst>
                                </p:cTn>
                              </p:par>
                            </p:childTnLst>
                          </p:cTn>
                        </p:par>
                        <p:par>
                          <p:cTn id="12" fill="hold" nodeType="afterGroup">
                            <p:stCondLst>
                              <p:cond delay="2500"/>
                            </p:stCondLst>
                            <p:childTnLst>
                              <p:par>
                                <p:cTn id="13" presetID="22" presetClass="entr" presetSubtype="8" fill="hold" nodeType="afterEffect">
                                  <p:stCondLst>
                                    <p:cond delay="0"/>
                                  </p:stCondLst>
                                  <p:childTnLst>
                                    <p:set>
                                      <p:cBhvr>
                                        <p:cTn id="14" dur="1" fill="hold">
                                          <p:stCondLst>
                                            <p:cond delay="0"/>
                                          </p:stCondLst>
                                        </p:cTn>
                                        <p:tgtEl>
                                          <p:spTgt spid="119814"/>
                                        </p:tgtEl>
                                        <p:attrNameLst>
                                          <p:attrName>style.visibility</p:attrName>
                                        </p:attrNameLst>
                                      </p:cBhvr>
                                      <p:to>
                                        <p:strVal val="visible"/>
                                      </p:to>
                                    </p:set>
                                    <p:animEffect transition="in" filter="wipe(left)">
                                      <p:cBhvr>
                                        <p:cTn id="15" dur="1000"/>
                                        <p:tgtEl>
                                          <p:spTgt spid="119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9" name="AutoShape 7">
            <a:extLst>
              <a:ext uri="{FF2B5EF4-FFF2-40B4-BE49-F238E27FC236}">
                <a16:creationId xmlns:a16="http://schemas.microsoft.com/office/drawing/2014/main" id="{24AB8B43-4653-4472-BA46-3D4EDB31C473}"/>
              </a:ext>
            </a:extLst>
          </p:cNvPr>
          <p:cNvSpPr>
            <a:spLocks noChangeArrowheads="1"/>
          </p:cNvSpPr>
          <p:nvPr/>
        </p:nvSpPr>
        <p:spPr bwMode="gray">
          <a:xfrm>
            <a:off x="324002" y="2713318"/>
            <a:ext cx="3434829" cy="457200"/>
          </a:xfrm>
          <a:prstGeom prst="roundRect">
            <a:avLst>
              <a:gd name="adj" fmla="val 49106"/>
            </a:avLst>
          </a:prstGeom>
          <a:gradFill rotWithShape="1">
            <a:gsLst>
              <a:gs pos="0">
                <a:srgbClr val="0066FF"/>
              </a:gs>
              <a:gs pos="100000">
                <a:srgbClr val="000000"/>
              </a:gs>
            </a:gsLst>
            <a:lin ang="5400000" scaled="1"/>
          </a:gra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1" hangingPunct="1"/>
            <a:r>
              <a:rPr lang="es-ES" altLang="es-ES" sz="2400">
                <a:solidFill>
                  <a:schemeClr val="bg1"/>
                </a:solidFill>
              </a:rPr>
              <a:t>Producto cosmético</a:t>
            </a:r>
            <a:endParaRPr lang="es-ES" altLang="es-ES" sz="2400" b="0">
              <a:solidFill>
                <a:schemeClr val="bg1"/>
              </a:solidFill>
            </a:endParaRPr>
          </a:p>
        </p:txBody>
      </p:sp>
      <p:sp>
        <p:nvSpPr>
          <p:cNvPr id="120840" name="Text Box 8">
            <a:extLst>
              <a:ext uri="{FF2B5EF4-FFF2-40B4-BE49-F238E27FC236}">
                <a16:creationId xmlns:a16="http://schemas.microsoft.com/office/drawing/2014/main" id="{29AB7D6E-2CD9-45E8-B994-D7421ABA37E3}"/>
              </a:ext>
            </a:extLst>
          </p:cNvPr>
          <p:cNvSpPr txBox="1">
            <a:spLocks noChangeArrowheads="1"/>
          </p:cNvSpPr>
          <p:nvPr/>
        </p:nvSpPr>
        <p:spPr bwMode="auto">
          <a:xfrm>
            <a:off x="337373" y="3429000"/>
            <a:ext cx="11529947" cy="1401089"/>
          </a:xfrm>
          <a:prstGeom prst="rect">
            <a:avLst/>
          </a:prstGeom>
          <a:solidFill>
            <a:srgbClr val="FFFFFF">
              <a:alpha val="49019"/>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algn="just">
              <a:lnSpc>
                <a:spcPts val="2600"/>
              </a:lnSpc>
            </a:pPr>
            <a:r>
              <a:rPr lang="es-ES" altLang="es-ES" sz="2000" b="0" i="1" dirty="0"/>
              <a:t>Toda sustancia o preparado destinado a ser puesto en contacto con las diversas partes superficiales del cuerpo humano (epidermis, sistema piloso y capilar, uñas, labios y órganos genitales externos) o con los dientes y las mucosas bucales, </a:t>
            </a:r>
            <a:r>
              <a:rPr lang="es-ES" altLang="es-ES" sz="2000" b="0" i="1" dirty="0">
                <a:solidFill>
                  <a:srgbClr val="CC3399"/>
                </a:solidFill>
              </a:rPr>
              <a:t>con el fin exclusivo de limpiarlos, perfumarlos, modificar su aspecto y/o corregir los olores corporales y/o protegerlos o mantenerlos en buen estado </a:t>
            </a:r>
          </a:p>
        </p:txBody>
      </p:sp>
      <p:sp>
        <p:nvSpPr>
          <p:cNvPr id="12" name="CuadroTexto 11">
            <a:extLst>
              <a:ext uri="{FF2B5EF4-FFF2-40B4-BE49-F238E27FC236}">
                <a16:creationId xmlns:a16="http://schemas.microsoft.com/office/drawing/2014/main" id="{BF660D07-203B-4C40-BF7F-9E75E2C4FF98}"/>
              </a:ext>
            </a:extLst>
          </p:cNvPr>
          <p:cNvSpPr txBox="1"/>
          <p:nvPr/>
        </p:nvSpPr>
        <p:spPr>
          <a:xfrm>
            <a:off x="324002" y="6169748"/>
            <a:ext cx="11529947" cy="215444"/>
          </a:xfrm>
          <a:prstGeom prst="rect">
            <a:avLst/>
          </a:prstGeom>
          <a:solidFill>
            <a:srgbClr val="21BBEF"/>
          </a:solidFill>
        </p:spPr>
        <p:txBody>
          <a:bodyPr wrap="square" rtlCol="0">
            <a:spAutoFit/>
          </a:bodyPr>
          <a:lstStyle/>
          <a:p>
            <a:r>
              <a:rPr lang="es-ES" sz="800" dirty="0" err="1">
                <a:solidFill>
                  <a:srgbClr val="21BBEF"/>
                </a:solidFill>
              </a:rPr>
              <a:t>hj</a:t>
            </a:r>
            <a:endParaRPr lang="es-ES" sz="800" dirty="0">
              <a:solidFill>
                <a:srgbClr val="21BBEF"/>
              </a:solidFill>
            </a:endParaRPr>
          </a:p>
        </p:txBody>
      </p:sp>
      <p:pic>
        <p:nvPicPr>
          <p:cNvPr id="13" name="Imagen 2">
            <a:extLst>
              <a:ext uri="{FF2B5EF4-FFF2-40B4-BE49-F238E27FC236}">
                <a16:creationId xmlns:a16="http://schemas.microsoft.com/office/drawing/2014/main" id="{87869A3A-9E52-44CB-88A0-033C644DFE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3121" y="5299322"/>
            <a:ext cx="1577959" cy="111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3">
            <a:extLst>
              <a:ext uri="{FF2B5EF4-FFF2-40B4-BE49-F238E27FC236}">
                <a16:creationId xmlns:a16="http://schemas.microsoft.com/office/drawing/2014/main" id="{A241FD05-7658-4451-819C-20FB65C8E3DB}"/>
              </a:ext>
            </a:extLst>
          </p:cNvPr>
          <p:cNvSpPr txBox="1"/>
          <p:nvPr/>
        </p:nvSpPr>
        <p:spPr>
          <a:xfrm>
            <a:off x="10597133" y="6178563"/>
            <a:ext cx="1516066" cy="384977"/>
          </a:xfrm>
          <a:prstGeom prst="rect">
            <a:avLst/>
          </a:prstGeom>
          <a:noFill/>
        </p:spPr>
        <p:txBody>
          <a:bodyPr wrap="square">
            <a:spAutoFit/>
          </a:bodyPr>
          <a:lstStyle/>
          <a:p>
            <a:pPr algn="ctr">
              <a:lnSpc>
                <a:spcPts val="1200"/>
              </a:lnSpc>
              <a:defRPr/>
            </a:pPr>
            <a:r>
              <a:rPr lang="es-ES" sz="1000" b="1" dirty="0">
                <a:solidFill>
                  <a:schemeClr val="tx1">
                    <a:lumMod val="65000"/>
                    <a:lumOff val="35000"/>
                  </a:schemeClr>
                </a:solidFill>
              </a:rPr>
              <a:t>Dr. Rafael Puerto</a:t>
            </a:r>
          </a:p>
          <a:p>
            <a:pPr algn="ctr">
              <a:lnSpc>
                <a:spcPts val="1200"/>
              </a:lnSpc>
              <a:defRPr/>
            </a:pPr>
            <a:r>
              <a:rPr lang="es-ES" sz="800" dirty="0">
                <a:solidFill>
                  <a:schemeClr val="tx1">
                    <a:lumMod val="65000"/>
                    <a:lumOff val="35000"/>
                  </a:schemeClr>
                </a:solidFill>
              </a:rPr>
              <a:t>@19RafaPuerto96</a:t>
            </a:r>
          </a:p>
        </p:txBody>
      </p:sp>
      <p:pic>
        <p:nvPicPr>
          <p:cNvPr id="15" name="Imagen 14" descr="Resultado de imagen de LOGO DEL COLEGIO OFICIAL DE FARMACÉUTICOS DE MALAGA">
            <a:extLst>
              <a:ext uri="{FF2B5EF4-FFF2-40B4-BE49-F238E27FC236}">
                <a16:creationId xmlns:a16="http://schemas.microsoft.com/office/drawing/2014/main" id="{0F547D28-B52F-460E-8DE8-B146082CDCB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4510" y="5975329"/>
            <a:ext cx="666750" cy="671433"/>
          </a:xfrm>
          <a:prstGeom prst="rect">
            <a:avLst/>
          </a:prstGeom>
          <a:noFill/>
        </p:spPr>
      </p:pic>
      <p:pic>
        <p:nvPicPr>
          <p:cNvPr id="16" name="Imagen 15">
            <a:extLst>
              <a:ext uri="{FF2B5EF4-FFF2-40B4-BE49-F238E27FC236}">
                <a16:creationId xmlns:a16="http://schemas.microsoft.com/office/drawing/2014/main" id="{3B549993-88D9-44B2-BF3C-7E511B1D56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50" y="5977421"/>
            <a:ext cx="1479550" cy="669496"/>
          </a:xfrm>
          <a:prstGeom prst="rect">
            <a:avLst/>
          </a:prstGeom>
        </p:spPr>
      </p:pic>
      <p:sp>
        <p:nvSpPr>
          <p:cNvPr id="17" name="AutoShape 9">
            <a:extLst>
              <a:ext uri="{FF2B5EF4-FFF2-40B4-BE49-F238E27FC236}">
                <a16:creationId xmlns:a16="http://schemas.microsoft.com/office/drawing/2014/main" id="{628B8204-A95F-46D1-8E15-DCC690BFA769}"/>
              </a:ext>
            </a:extLst>
          </p:cNvPr>
          <p:cNvSpPr>
            <a:spLocks noChangeArrowheads="1"/>
          </p:cNvSpPr>
          <p:nvPr/>
        </p:nvSpPr>
        <p:spPr bwMode="gray">
          <a:xfrm>
            <a:off x="362312" y="545703"/>
            <a:ext cx="4333875" cy="457200"/>
          </a:xfrm>
          <a:prstGeom prst="roundRect">
            <a:avLst>
              <a:gd name="adj" fmla="val 49106"/>
            </a:avLst>
          </a:prstGeom>
          <a:solidFill>
            <a:srgbClr val="CC3399"/>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1" hangingPunct="1"/>
            <a:r>
              <a:rPr lang="es-ES" altLang="es-ES" sz="2400" dirty="0">
                <a:solidFill>
                  <a:schemeClr val="bg1"/>
                </a:solidFill>
              </a:rPr>
              <a:t>Marco legal estatal</a:t>
            </a:r>
          </a:p>
        </p:txBody>
      </p:sp>
      <p:sp>
        <p:nvSpPr>
          <p:cNvPr id="18" name="AutoShape 10">
            <a:extLst>
              <a:ext uri="{FF2B5EF4-FFF2-40B4-BE49-F238E27FC236}">
                <a16:creationId xmlns:a16="http://schemas.microsoft.com/office/drawing/2014/main" id="{4920E03A-9857-4D81-83A8-173803839A82}"/>
              </a:ext>
            </a:extLst>
          </p:cNvPr>
          <p:cNvSpPr>
            <a:spLocks noChangeArrowheads="1"/>
          </p:cNvSpPr>
          <p:nvPr/>
        </p:nvSpPr>
        <p:spPr bwMode="gray">
          <a:xfrm>
            <a:off x="362311" y="1069145"/>
            <a:ext cx="4333875" cy="457200"/>
          </a:xfrm>
          <a:prstGeom prst="roundRect">
            <a:avLst>
              <a:gd name="adj" fmla="val 49106"/>
            </a:avLst>
          </a:prstGeom>
          <a:solidFill>
            <a:srgbClr val="008EFF"/>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1" hangingPunct="1"/>
            <a:r>
              <a:rPr lang="es-ES" altLang="es-ES" sz="2400" dirty="0">
                <a:solidFill>
                  <a:schemeClr val="bg1"/>
                </a:solidFill>
              </a:rPr>
              <a:t>Ley 29/2006. de 26 de julio</a:t>
            </a:r>
          </a:p>
        </p:txBody>
      </p:sp>
      <p:sp>
        <p:nvSpPr>
          <p:cNvPr id="19" name="Text Box 11">
            <a:extLst>
              <a:ext uri="{FF2B5EF4-FFF2-40B4-BE49-F238E27FC236}">
                <a16:creationId xmlns:a16="http://schemas.microsoft.com/office/drawing/2014/main" id="{E28FF592-8B10-4888-93B2-82A9947D26D6}"/>
              </a:ext>
            </a:extLst>
          </p:cNvPr>
          <p:cNvSpPr txBox="1">
            <a:spLocks noChangeArrowheads="1"/>
          </p:cNvSpPr>
          <p:nvPr/>
        </p:nvSpPr>
        <p:spPr bwMode="auto">
          <a:xfrm>
            <a:off x="230795" y="1566952"/>
            <a:ext cx="6805613"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a:spcBef>
                <a:spcPct val="50000"/>
              </a:spcBef>
            </a:pPr>
            <a:r>
              <a:rPr lang="es-ES" altLang="es-ES" sz="2000" dirty="0"/>
              <a:t>De garantías y uso racional del medicamento</a:t>
            </a:r>
          </a:p>
        </p:txBody>
      </p:sp>
      <p:sp>
        <p:nvSpPr>
          <p:cNvPr id="21" name="AutoShape 6">
            <a:extLst>
              <a:ext uri="{FF2B5EF4-FFF2-40B4-BE49-F238E27FC236}">
                <a16:creationId xmlns:a16="http://schemas.microsoft.com/office/drawing/2014/main" id="{531C52E1-9AD3-4FA7-9C11-502E786EAD88}"/>
              </a:ext>
            </a:extLst>
          </p:cNvPr>
          <p:cNvSpPr>
            <a:spLocks noChangeArrowheads="1"/>
          </p:cNvSpPr>
          <p:nvPr/>
        </p:nvSpPr>
        <p:spPr bwMode="gray">
          <a:xfrm>
            <a:off x="345686" y="1967002"/>
            <a:ext cx="6346060" cy="457200"/>
          </a:xfrm>
          <a:prstGeom prst="roundRect">
            <a:avLst>
              <a:gd name="adj" fmla="val 49106"/>
            </a:avLst>
          </a:prstGeom>
          <a:solidFill>
            <a:srgbClr val="008EFF"/>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1" hangingPunct="1"/>
            <a:r>
              <a:rPr lang="es-ES" altLang="es-ES" sz="1800" dirty="0">
                <a:solidFill>
                  <a:schemeClr val="bg1"/>
                </a:solidFill>
              </a:rPr>
              <a:t>RD Legislativo 1/2015 de 24 de julio    </a:t>
            </a:r>
            <a:r>
              <a:rPr lang="es-ES" altLang="es-ES" sz="1800" b="0" dirty="0">
                <a:solidFill>
                  <a:schemeClr val="bg1"/>
                </a:solidFill>
              </a:rPr>
              <a:t>(Texto Refundido)</a:t>
            </a:r>
          </a:p>
        </p:txBody>
      </p:sp>
      <p:pic>
        <p:nvPicPr>
          <p:cNvPr id="3" name="Imagen 2" descr="Imagen que contiene interior, pared, electrodomésticos de cocina&#10;&#10;Descripción generada con confianza alta">
            <a:extLst>
              <a:ext uri="{FF2B5EF4-FFF2-40B4-BE49-F238E27FC236}">
                <a16:creationId xmlns:a16="http://schemas.microsoft.com/office/drawing/2014/main" id="{A7931B2C-178E-48DE-80A4-97DB73713C4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758390" y="557384"/>
            <a:ext cx="5096237" cy="2609891"/>
          </a:xfrm>
          <a:prstGeom prst="rect">
            <a:avLst/>
          </a:prstGeom>
        </p:spPr>
      </p:pic>
    </p:spTree>
    <p:extLst>
      <p:ext uri="{BB962C8B-B14F-4D97-AF65-F5344CB8AC3E}">
        <p14:creationId xmlns:p14="http://schemas.microsoft.com/office/powerpoint/2010/main" val="23753867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0839"/>
                                        </p:tgtEl>
                                        <p:attrNameLst>
                                          <p:attrName>style.visibility</p:attrName>
                                        </p:attrNameLst>
                                      </p:cBhvr>
                                      <p:to>
                                        <p:strVal val="visible"/>
                                      </p:to>
                                    </p:set>
                                    <p:animEffect transition="in" filter="wipe(left)">
                                      <p:cBhvr>
                                        <p:cTn id="7" dur="1000"/>
                                        <p:tgtEl>
                                          <p:spTgt spid="120839"/>
                                        </p:tgtEl>
                                      </p:cBhvr>
                                    </p:animEffect>
                                  </p:childTnLst>
                                </p:cTn>
                              </p:par>
                              <p:par>
                                <p:cTn id="8" presetID="22" presetClass="entr" presetSubtype="8" fill="hold" nodeType="withEffect">
                                  <p:stCondLst>
                                    <p:cond delay="0"/>
                                  </p:stCondLst>
                                  <p:childTnLst>
                                    <p:set>
                                      <p:cBhvr>
                                        <p:cTn id="9" dur="1" fill="hold">
                                          <p:stCondLst>
                                            <p:cond delay="0"/>
                                          </p:stCondLst>
                                        </p:cTn>
                                        <p:tgtEl>
                                          <p:spTgt spid="120840"/>
                                        </p:tgtEl>
                                        <p:attrNameLst>
                                          <p:attrName>style.visibility</p:attrName>
                                        </p:attrNameLst>
                                      </p:cBhvr>
                                      <p:to>
                                        <p:strVal val="visible"/>
                                      </p:to>
                                    </p:set>
                                    <p:animEffect transition="in" filter="wipe(left)">
                                      <p:cBhvr>
                                        <p:cTn id="10" dur="1000"/>
                                        <p:tgtEl>
                                          <p:spTgt spid="120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B1B1A1BD-BC94-4D92-A07D-937528F370C1}"/>
              </a:ext>
            </a:extLst>
          </p:cNvPr>
          <p:cNvSpPr txBox="1"/>
          <p:nvPr/>
        </p:nvSpPr>
        <p:spPr>
          <a:xfrm>
            <a:off x="324002" y="6169748"/>
            <a:ext cx="11529947" cy="215444"/>
          </a:xfrm>
          <a:prstGeom prst="rect">
            <a:avLst/>
          </a:prstGeom>
          <a:solidFill>
            <a:srgbClr val="21BBEF"/>
          </a:solidFill>
        </p:spPr>
        <p:txBody>
          <a:bodyPr wrap="square" rtlCol="0">
            <a:spAutoFit/>
          </a:bodyPr>
          <a:lstStyle/>
          <a:p>
            <a:r>
              <a:rPr lang="es-ES" sz="800" dirty="0" err="1">
                <a:solidFill>
                  <a:srgbClr val="21BBEF"/>
                </a:solidFill>
              </a:rPr>
              <a:t>hj</a:t>
            </a:r>
            <a:endParaRPr lang="es-ES" sz="800" dirty="0">
              <a:solidFill>
                <a:srgbClr val="21BBEF"/>
              </a:solidFill>
            </a:endParaRPr>
          </a:p>
        </p:txBody>
      </p:sp>
      <p:sp>
        <p:nvSpPr>
          <p:cNvPr id="9" name="CuadroTexto 8">
            <a:extLst>
              <a:ext uri="{FF2B5EF4-FFF2-40B4-BE49-F238E27FC236}">
                <a16:creationId xmlns:a16="http://schemas.microsoft.com/office/drawing/2014/main" id="{72EDE3C4-9A64-4073-923D-8D565B60281B}"/>
              </a:ext>
            </a:extLst>
          </p:cNvPr>
          <p:cNvSpPr txBox="1"/>
          <p:nvPr/>
        </p:nvSpPr>
        <p:spPr>
          <a:xfrm>
            <a:off x="10597133" y="6178563"/>
            <a:ext cx="1516066" cy="384977"/>
          </a:xfrm>
          <a:prstGeom prst="rect">
            <a:avLst/>
          </a:prstGeom>
          <a:noFill/>
        </p:spPr>
        <p:txBody>
          <a:bodyPr wrap="square">
            <a:spAutoFit/>
          </a:bodyPr>
          <a:lstStyle/>
          <a:p>
            <a:pPr algn="ctr">
              <a:lnSpc>
                <a:spcPts val="1200"/>
              </a:lnSpc>
              <a:defRPr/>
            </a:pPr>
            <a:r>
              <a:rPr lang="es-ES" sz="1000" b="1" dirty="0">
                <a:solidFill>
                  <a:schemeClr val="tx1">
                    <a:lumMod val="65000"/>
                    <a:lumOff val="35000"/>
                  </a:schemeClr>
                </a:solidFill>
              </a:rPr>
              <a:t>Dr. Rafael Puerto</a:t>
            </a:r>
          </a:p>
          <a:p>
            <a:pPr algn="ctr">
              <a:lnSpc>
                <a:spcPts val="1200"/>
              </a:lnSpc>
              <a:defRPr/>
            </a:pPr>
            <a:r>
              <a:rPr lang="es-ES" sz="800" dirty="0">
                <a:solidFill>
                  <a:schemeClr val="tx1">
                    <a:lumMod val="65000"/>
                    <a:lumOff val="35000"/>
                  </a:schemeClr>
                </a:solidFill>
              </a:rPr>
              <a:t>@19RafaPuerto96</a:t>
            </a:r>
          </a:p>
        </p:txBody>
      </p:sp>
      <p:pic>
        <p:nvPicPr>
          <p:cNvPr id="10" name="Imagen 2">
            <a:extLst>
              <a:ext uri="{FF2B5EF4-FFF2-40B4-BE49-F238E27FC236}">
                <a16:creationId xmlns:a16="http://schemas.microsoft.com/office/drawing/2014/main" id="{9E30F56F-DF62-4576-A463-31EE9F697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3121" y="5299322"/>
            <a:ext cx="1577959" cy="111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descr="Resultado de imagen de LOGO DEL COLEGIO OFICIAL DE FARMACÉUTICOS DE MALAGA">
            <a:extLst>
              <a:ext uri="{FF2B5EF4-FFF2-40B4-BE49-F238E27FC236}">
                <a16:creationId xmlns:a16="http://schemas.microsoft.com/office/drawing/2014/main" id="{F494B623-7873-41BF-8995-DF0CFAC47F8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4510" y="5975329"/>
            <a:ext cx="666750" cy="671433"/>
          </a:xfrm>
          <a:prstGeom prst="rect">
            <a:avLst/>
          </a:prstGeom>
          <a:noFill/>
        </p:spPr>
      </p:pic>
      <p:pic>
        <p:nvPicPr>
          <p:cNvPr id="12" name="Imagen 11">
            <a:extLst>
              <a:ext uri="{FF2B5EF4-FFF2-40B4-BE49-F238E27FC236}">
                <a16:creationId xmlns:a16="http://schemas.microsoft.com/office/drawing/2014/main" id="{BDF301B9-81EB-4429-8298-A532C4A7C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50" y="5977421"/>
            <a:ext cx="1479550" cy="669496"/>
          </a:xfrm>
          <a:prstGeom prst="rect">
            <a:avLst/>
          </a:prstGeom>
        </p:spPr>
      </p:pic>
      <p:sp>
        <p:nvSpPr>
          <p:cNvPr id="7" name="AutoShape 2">
            <a:extLst>
              <a:ext uri="{FF2B5EF4-FFF2-40B4-BE49-F238E27FC236}">
                <a16:creationId xmlns:a16="http://schemas.microsoft.com/office/drawing/2014/main" id="{E55B2F2D-604F-4ABD-B1D6-FE4943A55613}"/>
              </a:ext>
            </a:extLst>
          </p:cNvPr>
          <p:cNvSpPr>
            <a:spLocks noChangeArrowheads="1"/>
          </p:cNvSpPr>
          <p:nvPr/>
        </p:nvSpPr>
        <p:spPr bwMode="gray">
          <a:xfrm>
            <a:off x="324002" y="537970"/>
            <a:ext cx="2228006" cy="431800"/>
          </a:xfrm>
          <a:prstGeom prst="roundRect">
            <a:avLst>
              <a:gd name="adj" fmla="val 49106"/>
            </a:avLst>
          </a:prstGeom>
          <a:solidFill>
            <a:srgbClr val="CC3399"/>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fontAlgn="base">
              <a:spcBef>
                <a:spcPct val="0"/>
              </a:spcBef>
              <a:spcAft>
                <a:spcPct val="0"/>
              </a:spcAft>
            </a:pPr>
            <a:r>
              <a:rPr lang="es-ES" altLang="es-ES" sz="2400" dirty="0">
                <a:solidFill>
                  <a:srgbClr val="FFFFFF"/>
                </a:solidFill>
              </a:rPr>
              <a:t>Prurito</a:t>
            </a:r>
          </a:p>
        </p:txBody>
      </p:sp>
      <p:sp>
        <p:nvSpPr>
          <p:cNvPr id="13" name="Text Box 5">
            <a:extLst>
              <a:ext uri="{FF2B5EF4-FFF2-40B4-BE49-F238E27FC236}">
                <a16:creationId xmlns:a16="http://schemas.microsoft.com/office/drawing/2014/main" id="{4A75FAA9-F409-4468-B7EB-E8D074E41449}"/>
              </a:ext>
            </a:extLst>
          </p:cNvPr>
          <p:cNvSpPr txBox="1">
            <a:spLocks noChangeArrowheads="1"/>
          </p:cNvSpPr>
          <p:nvPr/>
        </p:nvSpPr>
        <p:spPr bwMode="auto">
          <a:xfrm>
            <a:off x="324001" y="1162097"/>
            <a:ext cx="10075217" cy="1569660"/>
          </a:xfrm>
          <a:prstGeom prst="rect">
            <a:avLst/>
          </a:prstGeom>
          <a:solidFill>
            <a:srgbClr val="FFFFFF">
              <a:alpha val="60000"/>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0" fontAlgn="base" hangingPunct="0">
              <a:spcBef>
                <a:spcPct val="0"/>
              </a:spcBef>
              <a:spcAft>
                <a:spcPct val="0"/>
              </a:spcAft>
              <a:buClr>
                <a:srgbClr val="FF3399"/>
              </a:buClr>
              <a:buSzPct val="120000"/>
            </a:pPr>
            <a:r>
              <a:rPr lang="es-ES" altLang="es-ES" sz="2400" b="0" dirty="0" err="1"/>
              <a:t>Lidocaina</a:t>
            </a:r>
            <a:r>
              <a:rPr lang="es-ES" altLang="es-ES" sz="2400" b="0" dirty="0"/>
              <a:t>……………………..…	 5	%    </a:t>
            </a:r>
            <a:r>
              <a:rPr lang="es-ES" altLang="es-ES" sz="2000" b="0" dirty="0"/>
              <a:t>(de 2 al 5%)</a:t>
            </a:r>
          </a:p>
          <a:p>
            <a:pPr eaLnBrk="0" fontAlgn="base" hangingPunct="0">
              <a:spcBef>
                <a:spcPct val="0"/>
              </a:spcBef>
              <a:spcAft>
                <a:spcPct val="0"/>
              </a:spcAft>
              <a:buClr>
                <a:srgbClr val="FF3399"/>
              </a:buClr>
              <a:buSzPct val="120000"/>
            </a:pPr>
            <a:r>
              <a:rPr lang="es-ES" altLang="es-ES" sz="2400" b="0" dirty="0"/>
              <a:t>Mentol……………….…………..	 0,2	%</a:t>
            </a:r>
          </a:p>
          <a:p>
            <a:pPr eaLnBrk="0" fontAlgn="base" hangingPunct="0">
              <a:spcBef>
                <a:spcPct val="0"/>
              </a:spcBef>
              <a:spcAft>
                <a:spcPct val="0"/>
              </a:spcAft>
              <a:buClr>
                <a:srgbClr val="FF3399"/>
              </a:buClr>
              <a:buSzPct val="120000"/>
            </a:pPr>
            <a:r>
              <a:rPr lang="es-ES" altLang="es-ES" sz="2400" b="0" dirty="0"/>
              <a:t>Alcanfor………………….………	 0,2	%</a:t>
            </a:r>
          </a:p>
          <a:p>
            <a:pPr eaLnBrk="0" fontAlgn="base" hangingPunct="0">
              <a:spcBef>
                <a:spcPct val="0"/>
              </a:spcBef>
              <a:spcAft>
                <a:spcPct val="0"/>
              </a:spcAft>
              <a:buClr>
                <a:srgbClr val="FF3399"/>
              </a:buClr>
              <a:buSzPct val="120000"/>
            </a:pPr>
            <a:r>
              <a:rPr lang="es-ES" altLang="es-ES" sz="2400" b="0" dirty="0"/>
              <a:t>Emulsión fluida O/W……</a:t>
            </a:r>
            <a:r>
              <a:rPr lang="es-ES" altLang="es-ES" sz="2400" b="0" dirty="0" err="1"/>
              <a:t>c.s.p</a:t>
            </a:r>
            <a:r>
              <a:rPr lang="es-ES" altLang="es-ES" sz="2400" b="0" dirty="0"/>
              <a:t>...	100	g	</a:t>
            </a:r>
          </a:p>
        </p:txBody>
      </p:sp>
      <p:sp>
        <p:nvSpPr>
          <p:cNvPr id="14" name="Text Box 5">
            <a:extLst>
              <a:ext uri="{FF2B5EF4-FFF2-40B4-BE49-F238E27FC236}">
                <a16:creationId xmlns:a16="http://schemas.microsoft.com/office/drawing/2014/main" id="{6F56A52B-483D-4AD2-9DB2-5322D75E573D}"/>
              </a:ext>
            </a:extLst>
          </p:cNvPr>
          <p:cNvSpPr txBox="1">
            <a:spLocks noChangeArrowheads="1"/>
          </p:cNvSpPr>
          <p:nvPr/>
        </p:nvSpPr>
        <p:spPr bwMode="auto">
          <a:xfrm>
            <a:off x="324001" y="3288566"/>
            <a:ext cx="10075217" cy="2554545"/>
          </a:xfrm>
          <a:prstGeom prst="rect">
            <a:avLst/>
          </a:prstGeom>
          <a:solidFill>
            <a:srgbClr val="FFFFFF">
              <a:alpha val="60000"/>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Emulsión tópica de </a:t>
            </a:r>
            <a:r>
              <a:rPr lang="es-ES" altLang="es-ES" sz="2000" dirty="0">
                <a:solidFill>
                  <a:srgbClr val="CC3399"/>
                </a:solidFill>
              </a:rPr>
              <a:t>acción anestésica </a:t>
            </a:r>
            <a:r>
              <a:rPr lang="es-ES" altLang="es-ES" sz="2000" b="0" dirty="0">
                <a:solidFill>
                  <a:srgbClr val="002060"/>
                </a:solidFill>
              </a:rPr>
              <a:t>indicada para calmar el </a:t>
            </a:r>
            <a:r>
              <a:rPr lang="es-ES" altLang="es-ES" sz="2000" dirty="0">
                <a:solidFill>
                  <a:srgbClr val="CC3399"/>
                </a:solidFill>
              </a:rPr>
              <a:t>prurito idiopático</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No indicada para aplicación en heridas ni llagas</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Excipiente adecuado para pieles secas y mixtas</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dirty="0">
                <a:solidFill>
                  <a:srgbClr val="CC3399"/>
                </a:solidFill>
              </a:rPr>
              <a:t>Aplicación</a:t>
            </a:r>
            <a:r>
              <a:rPr lang="es-ES" altLang="es-ES" sz="2000" b="0" dirty="0">
                <a:solidFill>
                  <a:srgbClr val="002060"/>
                </a:solidFill>
              </a:rPr>
              <a:t>: Lavar suavemente la piel afectada con agua y jabón suave. A continuación aplicar una capa delgada  de crema sobre la piel afectada. Masajear suavemente hasta que toda la crema haya sido absorbida por la piel. No envolver, ni cubrir con apósitos el área tratada.</a:t>
            </a:r>
          </a:p>
          <a:p>
            <a:pPr eaLnBrk="0" fontAlgn="base" hangingPunct="0">
              <a:spcBef>
                <a:spcPct val="0"/>
              </a:spcBef>
              <a:spcAft>
                <a:spcPct val="0"/>
              </a:spcAft>
              <a:buClr>
                <a:srgbClr val="FF3399"/>
              </a:buClr>
              <a:buSzPct val="120000"/>
            </a:pPr>
            <a:r>
              <a:rPr lang="es-ES" altLang="es-ES" sz="2000" b="0" dirty="0">
                <a:solidFill>
                  <a:srgbClr val="002060"/>
                </a:solidFill>
              </a:rPr>
              <a:t> </a:t>
            </a:r>
          </a:p>
        </p:txBody>
      </p:sp>
      <p:pic>
        <p:nvPicPr>
          <p:cNvPr id="6" name="Imagen 5" descr="Imagen que contiene ropa, persona, pared, interior&#10;&#10;Descripción generada con confianza muy alta">
            <a:extLst>
              <a:ext uri="{FF2B5EF4-FFF2-40B4-BE49-F238E27FC236}">
                <a16:creationId xmlns:a16="http://schemas.microsoft.com/office/drawing/2014/main" id="{15459AC2-FE71-496D-93BB-B58B25554717}"/>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578503" y="1014889"/>
            <a:ext cx="2588208" cy="1938992"/>
          </a:xfrm>
          <a:prstGeom prst="rect">
            <a:avLst/>
          </a:prstGeom>
        </p:spPr>
      </p:pic>
    </p:spTree>
    <p:extLst>
      <p:ext uri="{BB962C8B-B14F-4D97-AF65-F5344CB8AC3E}">
        <p14:creationId xmlns:p14="http://schemas.microsoft.com/office/powerpoint/2010/main" val="10725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bg/>
                                          </p:spTgt>
                                        </p:tgtEl>
                                        <p:attrNameLst>
                                          <p:attrName>style.visibility</p:attrName>
                                        </p:attrNameLst>
                                      </p:cBhvr>
                                      <p:to>
                                        <p:strVal val="visible"/>
                                      </p:to>
                                    </p:set>
                                    <p:animEffect transition="in" filter="wipe(left)">
                                      <p:cBhvr>
                                        <p:cTn id="11" dur="1000"/>
                                        <p:tgtEl>
                                          <p:spTgt spid="13">
                                            <p:bg/>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1000"/>
                                        <p:tgtEl>
                                          <p:spTgt spid="13">
                                            <p:txEl>
                                              <p:pRg st="0" end="0"/>
                                            </p:txEl>
                                          </p:spTgt>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wipe(left)">
                                      <p:cBhvr>
                                        <p:cTn id="19" dur="1000"/>
                                        <p:tgtEl>
                                          <p:spTgt spid="13">
                                            <p:txEl>
                                              <p:pRg st="1" end="1"/>
                                            </p:txEl>
                                          </p:spTgt>
                                        </p:tgtEl>
                                      </p:cBhvr>
                                    </p:animEffect>
                                  </p:childTnLst>
                                </p:cTn>
                              </p:par>
                            </p:childTnLst>
                          </p:cTn>
                        </p:par>
                        <p:par>
                          <p:cTn id="20" fill="hold">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animEffect transition="in" filter="wipe(left)">
                                      <p:cBhvr>
                                        <p:cTn id="23" dur="1000"/>
                                        <p:tgtEl>
                                          <p:spTgt spid="13">
                                            <p:txEl>
                                              <p:pRg st="2" end="2"/>
                                            </p:txEl>
                                          </p:spTgt>
                                        </p:tgtEl>
                                      </p:cBhvr>
                                    </p:animEffect>
                                  </p:childTnLst>
                                </p:cTn>
                              </p:par>
                            </p:childTnLst>
                          </p:cTn>
                        </p:par>
                        <p:par>
                          <p:cTn id="24" fill="hold">
                            <p:stCondLst>
                              <p:cond delay="5000"/>
                            </p:stCondLst>
                            <p:childTnLst>
                              <p:par>
                                <p:cTn id="25" presetID="22" presetClass="entr" presetSubtype="8" fill="hold" grpId="0" nodeType="after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wipe(left)">
                                      <p:cBhvr>
                                        <p:cTn id="27" dur="1000"/>
                                        <p:tgtEl>
                                          <p:spTgt spid="13">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childTnLst>
                          </p:cTn>
                        </p:par>
                        <p:par>
                          <p:cTn id="31" fill="hold">
                            <p:stCondLst>
                              <p:cond delay="6000"/>
                            </p:stCondLst>
                            <p:childTnLst>
                              <p:par>
                                <p:cTn id="32" presetID="22" presetClass="entr" presetSubtype="8" fill="hold" grpId="0" nodeType="afterEffect">
                                  <p:stCondLst>
                                    <p:cond delay="0"/>
                                  </p:stCondLst>
                                  <p:childTnLst>
                                    <p:set>
                                      <p:cBhvr>
                                        <p:cTn id="33" dur="1" fill="hold">
                                          <p:stCondLst>
                                            <p:cond delay="0"/>
                                          </p:stCondLst>
                                        </p:cTn>
                                        <p:tgtEl>
                                          <p:spTgt spid="14">
                                            <p:bg/>
                                          </p:spTgt>
                                        </p:tgtEl>
                                        <p:attrNameLst>
                                          <p:attrName>style.visibility</p:attrName>
                                        </p:attrNameLst>
                                      </p:cBhvr>
                                      <p:to>
                                        <p:strVal val="visible"/>
                                      </p:to>
                                    </p:set>
                                    <p:animEffect transition="in" filter="wipe(left)">
                                      <p:cBhvr>
                                        <p:cTn id="34" dur="1000"/>
                                        <p:tgtEl>
                                          <p:spTgt spid="14">
                                            <p:bg/>
                                          </p:spTgt>
                                        </p:tgtEl>
                                      </p:cBhvr>
                                    </p:animEffect>
                                  </p:childTnLst>
                                </p:cTn>
                              </p:par>
                            </p:childTnLst>
                          </p:cTn>
                        </p:par>
                        <p:par>
                          <p:cTn id="35" fill="hold">
                            <p:stCondLst>
                              <p:cond delay="7000"/>
                            </p:stCondLst>
                            <p:childTnLst>
                              <p:par>
                                <p:cTn id="36" presetID="22" presetClass="entr" presetSubtype="8" fill="hold" grpId="0" nodeType="afterEffect">
                                  <p:stCondLst>
                                    <p:cond delay="0"/>
                                  </p:stCondLst>
                                  <p:childTnLst>
                                    <p:set>
                                      <p:cBhvr>
                                        <p:cTn id="37" dur="1" fill="hold">
                                          <p:stCondLst>
                                            <p:cond delay="0"/>
                                          </p:stCondLst>
                                        </p:cTn>
                                        <p:tgtEl>
                                          <p:spTgt spid="14">
                                            <p:txEl>
                                              <p:pRg st="0" end="0"/>
                                            </p:txEl>
                                          </p:spTgt>
                                        </p:tgtEl>
                                        <p:attrNameLst>
                                          <p:attrName>style.visibility</p:attrName>
                                        </p:attrNameLst>
                                      </p:cBhvr>
                                      <p:to>
                                        <p:strVal val="visible"/>
                                      </p:to>
                                    </p:set>
                                    <p:animEffect transition="in" filter="wipe(left)">
                                      <p:cBhvr>
                                        <p:cTn id="38" dur="1000"/>
                                        <p:tgtEl>
                                          <p:spTgt spid="14">
                                            <p:txEl>
                                              <p:pRg st="0" end="0"/>
                                            </p:txEl>
                                          </p:spTgt>
                                        </p:tgtEl>
                                      </p:cBhvr>
                                    </p:animEffect>
                                  </p:childTnLst>
                                </p:cTn>
                              </p:par>
                            </p:childTnLst>
                          </p:cTn>
                        </p:par>
                        <p:par>
                          <p:cTn id="39" fill="hold">
                            <p:stCondLst>
                              <p:cond delay="8000"/>
                            </p:stCondLst>
                            <p:childTnLst>
                              <p:par>
                                <p:cTn id="40" presetID="22" presetClass="entr" presetSubtype="8" fill="hold" grpId="0" nodeType="afterEffect">
                                  <p:stCondLst>
                                    <p:cond delay="0"/>
                                  </p:stCondLst>
                                  <p:childTnLst>
                                    <p:set>
                                      <p:cBhvr>
                                        <p:cTn id="41" dur="1" fill="hold">
                                          <p:stCondLst>
                                            <p:cond delay="0"/>
                                          </p:stCondLst>
                                        </p:cTn>
                                        <p:tgtEl>
                                          <p:spTgt spid="14">
                                            <p:txEl>
                                              <p:pRg st="1" end="1"/>
                                            </p:txEl>
                                          </p:spTgt>
                                        </p:tgtEl>
                                        <p:attrNameLst>
                                          <p:attrName>style.visibility</p:attrName>
                                        </p:attrNameLst>
                                      </p:cBhvr>
                                      <p:to>
                                        <p:strVal val="visible"/>
                                      </p:to>
                                    </p:set>
                                    <p:animEffect transition="in" filter="wipe(left)">
                                      <p:cBhvr>
                                        <p:cTn id="42" dur="1000"/>
                                        <p:tgtEl>
                                          <p:spTgt spid="14">
                                            <p:txEl>
                                              <p:pRg st="1" end="1"/>
                                            </p:txEl>
                                          </p:spTgt>
                                        </p:tgtEl>
                                      </p:cBhvr>
                                    </p:animEffect>
                                  </p:childTnLst>
                                </p:cTn>
                              </p:par>
                            </p:childTnLst>
                          </p:cTn>
                        </p:par>
                        <p:par>
                          <p:cTn id="43" fill="hold">
                            <p:stCondLst>
                              <p:cond delay="9000"/>
                            </p:stCondLst>
                            <p:childTnLst>
                              <p:par>
                                <p:cTn id="44" presetID="22" presetClass="entr" presetSubtype="8" fill="hold" grpId="0" nodeType="afterEffect">
                                  <p:stCondLst>
                                    <p:cond delay="0"/>
                                  </p:stCondLst>
                                  <p:childTnLst>
                                    <p:set>
                                      <p:cBhvr>
                                        <p:cTn id="45" dur="1" fill="hold">
                                          <p:stCondLst>
                                            <p:cond delay="0"/>
                                          </p:stCondLst>
                                        </p:cTn>
                                        <p:tgtEl>
                                          <p:spTgt spid="14">
                                            <p:txEl>
                                              <p:pRg st="2" end="2"/>
                                            </p:txEl>
                                          </p:spTgt>
                                        </p:tgtEl>
                                        <p:attrNameLst>
                                          <p:attrName>style.visibility</p:attrName>
                                        </p:attrNameLst>
                                      </p:cBhvr>
                                      <p:to>
                                        <p:strVal val="visible"/>
                                      </p:to>
                                    </p:set>
                                    <p:animEffect transition="in" filter="wipe(left)">
                                      <p:cBhvr>
                                        <p:cTn id="46" dur="1000"/>
                                        <p:tgtEl>
                                          <p:spTgt spid="14">
                                            <p:txEl>
                                              <p:pRg st="2" end="2"/>
                                            </p:txEl>
                                          </p:spTgt>
                                        </p:tgtEl>
                                      </p:cBhvr>
                                    </p:animEffect>
                                  </p:childTnLst>
                                </p:cTn>
                              </p:par>
                            </p:childTnLst>
                          </p:cTn>
                        </p:par>
                        <p:par>
                          <p:cTn id="47" fill="hold">
                            <p:stCondLst>
                              <p:cond delay="10000"/>
                            </p:stCondLst>
                            <p:childTnLst>
                              <p:par>
                                <p:cTn id="48" presetID="22" presetClass="entr" presetSubtype="8" fill="hold" grpId="0" nodeType="afterEffect">
                                  <p:stCondLst>
                                    <p:cond delay="0"/>
                                  </p:stCondLst>
                                  <p:childTnLst>
                                    <p:set>
                                      <p:cBhvr>
                                        <p:cTn id="49" dur="1" fill="hold">
                                          <p:stCondLst>
                                            <p:cond delay="0"/>
                                          </p:stCondLst>
                                        </p:cTn>
                                        <p:tgtEl>
                                          <p:spTgt spid="14">
                                            <p:txEl>
                                              <p:pRg st="3" end="3"/>
                                            </p:txEl>
                                          </p:spTgt>
                                        </p:tgtEl>
                                        <p:attrNameLst>
                                          <p:attrName>style.visibility</p:attrName>
                                        </p:attrNameLst>
                                      </p:cBhvr>
                                      <p:to>
                                        <p:strVal val="visible"/>
                                      </p:to>
                                    </p:set>
                                    <p:animEffect transition="in" filter="wipe(left)">
                                      <p:cBhvr>
                                        <p:cTn id="50" dur="1000"/>
                                        <p:tgtEl>
                                          <p:spTgt spid="14">
                                            <p:txEl>
                                              <p:pRg st="3" end="3"/>
                                            </p:txEl>
                                          </p:spTgt>
                                        </p:tgtEl>
                                      </p:cBhvr>
                                    </p:animEffect>
                                  </p:childTnLst>
                                </p:cTn>
                              </p:par>
                            </p:childTnLst>
                          </p:cTn>
                        </p:par>
                        <p:par>
                          <p:cTn id="51" fill="hold">
                            <p:stCondLst>
                              <p:cond delay="11000"/>
                            </p:stCondLst>
                            <p:childTnLst>
                              <p:par>
                                <p:cTn id="52" presetID="22" presetClass="entr" presetSubtype="8" fill="hold" grpId="0" nodeType="afterEffect">
                                  <p:stCondLst>
                                    <p:cond delay="0"/>
                                  </p:stCondLst>
                                  <p:childTnLst>
                                    <p:set>
                                      <p:cBhvr>
                                        <p:cTn id="53" dur="1" fill="hold">
                                          <p:stCondLst>
                                            <p:cond delay="0"/>
                                          </p:stCondLst>
                                        </p:cTn>
                                        <p:tgtEl>
                                          <p:spTgt spid="14">
                                            <p:txEl>
                                              <p:pRg st="4" end="4"/>
                                            </p:txEl>
                                          </p:spTgt>
                                        </p:tgtEl>
                                        <p:attrNameLst>
                                          <p:attrName>style.visibility</p:attrName>
                                        </p:attrNameLst>
                                      </p:cBhvr>
                                      <p:to>
                                        <p:strVal val="visible"/>
                                      </p:to>
                                    </p:set>
                                    <p:animEffect transition="in" filter="wipe(left)">
                                      <p:cBhvr>
                                        <p:cTn id="54" dur="10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build="p" animBg="1"/>
      <p:bldP spid="14"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AutoShape 2">
            <a:extLst>
              <a:ext uri="{FF2B5EF4-FFF2-40B4-BE49-F238E27FC236}">
                <a16:creationId xmlns:a16="http://schemas.microsoft.com/office/drawing/2014/main" id="{8500F0DB-B15C-426E-B4AE-E69E4EC28ABB}"/>
              </a:ext>
            </a:extLst>
          </p:cNvPr>
          <p:cNvSpPr>
            <a:spLocks noChangeArrowheads="1"/>
          </p:cNvSpPr>
          <p:nvPr/>
        </p:nvSpPr>
        <p:spPr bwMode="gray">
          <a:xfrm>
            <a:off x="324002" y="537970"/>
            <a:ext cx="6278562" cy="431800"/>
          </a:xfrm>
          <a:prstGeom prst="roundRect">
            <a:avLst>
              <a:gd name="adj" fmla="val 49106"/>
            </a:avLst>
          </a:prstGeom>
          <a:solidFill>
            <a:srgbClr val="CC3399"/>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fontAlgn="base">
              <a:spcBef>
                <a:spcPct val="0"/>
              </a:spcBef>
              <a:spcAft>
                <a:spcPct val="0"/>
              </a:spcAft>
            </a:pPr>
            <a:r>
              <a:rPr lang="es-ES" altLang="es-ES" sz="2400" dirty="0">
                <a:solidFill>
                  <a:srgbClr val="FFFFFF"/>
                </a:solidFill>
              </a:rPr>
              <a:t>Justificación de la Formulación Magistral</a:t>
            </a:r>
          </a:p>
        </p:txBody>
      </p:sp>
      <p:sp>
        <p:nvSpPr>
          <p:cNvPr id="87045" name="Text Box 5">
            <a:extLst>
              <a:ext uri="{FF2B5EF4-FFF2-40B4-BE49-F238E27FC236}">
                <a16:creationId xmlns:a16="http://schemas.microsoft.com/office/drawing/2014/main" id="{677A0E37-4E46-48FF-A1B8-CBEB4BA69500}"/>
              </a:ext>
            </a:extLst>
          </p:cNvPr>
          <p:cNvSpPr txBox="1">
            <a:spLocks noChangeArrowheads="1"/>
          </p:cNvSpPr>
          <p:nvPr/>
        </p:nvSpPr>
        <p:spPr bwMode="auto">
          <a:xfrm>
            <a:off x="324002" y="1723298"/>
            <a:ext cx="10075219" cy="4093428"/>
          </a:xfrm>
          <a:prstGeom prst="rect">
            <a:avLst/>
          </a:prstGeom>
          <a:solidFill>
            <a:srgbClr val="FFFFFF">
              <a:alpha val="60000"/>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marL="457200" indent="-457200" eaLnBrk="0" fontAlgn="base" hangingPunct="0">
              <a:spcBef>
                <a:spcPct val="0"/>
              </a:spcBef>
              <a:spcAft>
                <a:spcPct val="0"/>
              </a:spcAft>
              <a:buClr>
                <a:srgbClr val="C00000"/>
              </a:buClr>
              <a:buSzPct val="120000"/>
              <a:buFont typeface="Arial" panose="020B0604020202020204" pitchFamily="34" charset="0"/>
              <a:buChar char="•"/>
            </a:pPr>
            <a:r>
              <a:rPr lang="es-ES" altLang="es-ES" sz="2400" b="0" dirty="0"/>
              <a:t>Formas farmacéuticas no comercializadas, vía oral</a:t>
            </a:r>
          </a:p>
          <a:p>
            <a:pPr marL="1200150" lvl="1" indent="-457200" eaLnBrk="0" fontAlgn="base" hangingPunct="0">
              <a:spcBef>
                <a:spcPct val="0"/>
              </a:spcBef>
              <a:spcAft>
                <a:spcPct val="0"/>
              </a:spcAft>
              <a:buClr>
                <a:srgbClr val="C00000"/>
              </a:buClr>
              <a:buSzPct val="100000"/>
              <a:buFont typeface="Courier New" panose="02070309020205020404" pitchFamily="49" charset="0"/>
              <a:buChar char="o"/>
            </a:pPr>
            <a:r>
              <a:rPr lang="es-ES" altLang="es-ES" sz="2000" b="0" dirty="0" err="1">
                <a:solidFill>
                  <a:srgbClr val="CC0066"/>
                </a:solidFill>
              </a:rPr>
              <a:t>Ej</a:t>
            </a:r>
            <a:r>
              <a:rPr lang="es-ES" altLang="es-ES" sz="2000" b="0" dirty="0">
                <a:solidFill>
                  <a:srgbClr val="CC0066"/>
                </a:solidFill>
              </a:rPr>
              <a:t>: Omeprazol suspensión…</a:t>
            </a:r>
          </a:p>
          <a:p>
            <a:pPr marL="457200" indent="-457200" eaLnBrk="0" fontAlgn="base" hangingPunct="0">
              <a:spcBef>
                <a:spcPct val="0"/>
              </a:spcBef>
              <a:spcAft>
                <a:spcPct val="0"/>
              </a:spcAft>
              <a:buClr>
                <a:srgbClr val="C00000"/>
              </a:buClr>
              <a:buSzPct val="120000"/>
              <a:buFont typeface="Arial" panose="020B0604020202020204" pitchFamily="34" charset="0"/>
              <a:buChar char="•"/>
            </a:pPr>
            <a:r>
              <a:rPr lang="es-ES" altLang="es-ES" sz="2400" b="0" dirty="0"/>
              <a:t>Formas farmacéuticas no comercializadas, vía tópica</a:t>
            </a:r>
          </a:p>
          <a:p>
            <a:pPr marL="1200150" lvl="1" indent="-457200" eaLnBrk="0" fontAlgn="base" hangingPunct="0">
              <a:spcBef>
                <a:spcPct val="0"/>
              </a:spcBef>
              <a:spcAft>
                <a:spcPct val="0"/>
              </a:spcAft>
              <a:buClr>
                <a:srgbClr val="C00000"/>
              </a:buClr>
              <a:buSzPct val="100000"/>
              <a:buFont typeface="Courier New" panose="02070309020205020404" pitchFamily="49" charset="0"/>
              <a:buChar char="o"/>
            </a:pPr>
            <a:r>
              <a:rPr lang="es-ES" altLang="es-ES" sz="2000" b="0" dirty="0" err="1">
                <a:solidFill>
                  <a:srgbClr val="C00000"/>
                </a:solidFill>
              </a:rPr>
              <a:t>Ej</a:t>
            </a:r>
            <a:r>
              <a:rPr lang="es-ES" altLang="es-ES" sz="2000" b="0" dirty="0">
                <a:solidFill>
                  <a:srgbClr val="C00000"/>
                </a:solidFill>
              </a:rPr>
              <a:t>: Cambio de excipiente mas o menos grasos</a:t>
            </a:r>
          </a:p>
          <a:p>
            <a:pPr marL="457200" indent="-457200" eaLnBrk="0" fontAlgn="base" hangingPunct="0">
              <a:spcBef>
                <a:spcPct val="0"/>
              </a:spcBef>
              <a:spcAft>
                <a:spcPct val="0"/>
              </a:spcAft>
              <a:buClr>
                <a:srgbClr val="C00000"/>
              </a:buClr>
              <a:buSzPct val="120000"/>
              <a:buFont typeface="Arial" panose="020B0604020202020204" pitchFamily="34" charset="0"/>
              <a:buChar char="•"/>
            </a:pPr>
            <a:r>
              <a:rPr lang="es-ES" altLang="es-ES" sz="2400" b="0" dirty="0"/>
              <a:t>Dosificaciones distintas de las comercializadas</a:t>
            </a:r>
          </a:p>
          <a:p>
            <a:pPr marL="1200150" lvl="1" indent="-457200" eaLnBrk="0" fontAlgn="base" hangingPunct="0">
              <a:spcBef>
                <a:spcPct val="0"/>
              </a:spcBef>
              <a:spcAft>
                <a:spcPct val="0"/>
              </a:spcAft>
              <a:buClr>
                <a:srgbClr val="C00000"/>
              </a:buClr>
              <a:buSzPct val="100000"/>
              <a:buFont typeface="Courier New" panose="02070309020205020404" pitchFamily="49" charset="0"/>
              <a:buChar char="o"/>
            </a:pPr>
            <a:r>
              <a:rPr lang="es-ES" altLang="es-ES" sz="2000" b="0" dirty="0">
                <a:solidFill>
                  <a:srgbClr val="C00000"/>
                </a:solidFill>
              </a:rPr>
              <a:t>Trocear comprimidos…?. </a:t>
            </a:r>
          </a:p>
          <a:p>
            <a:pPr marL="1200150" lvl="1" indent="-457200" eaLnBrk="0" fontAlgn="base" hangingPunct="0">
              <a:spcBef>
                <a:spcPct val="0"/>
              </a:spcBef>
              <a:spcAft>
                <a:spcPct val="0"/>
              </a:spcAft>
              <a:buClr>
                <a:srgbClr val="C00000"/>
              </a:buClr>
              <a:buSzPct val="100000"/>
              <a:buFont typeface="Courier New" panose="02070309020205020404" pitchFamily="49" charset="0"/>
              <a:buChar char="o"/>
            </a:pPr>
            <a:r>
              <a:rPr lang="es-ES" altLang="es-ES" sz="2000" b="0" dirty="0">
                <a:solidFill>
                  <a:srgbClr val="C00000"/>
                </a:solidFill>
              </a:rPr>
              <a:t>Evolución en pediatría, o evolución de la patología</a:t>
            </a:r>
          </a:p>
          <a:p>
            <a:pPr marL="457200" indent="-457200" eaLnBrk="0" fontAlgn="base" hangingPunct="0">
              <a:spcBef>
                <a:spcPct val="0"/>
              </a:spcBef>
              <a:spcAft>
                <a:spcPct val="0"/>
              </a:spcAft>
              <a:buClr>
                <a:srgbClr val="C00000"/>
              </a:buClr>
              <a:buSzPct val="120000"/>
              <a:buFont typeface="Arial" panose="020B0604020202020204" pitchFamily="34" charset="0"/>
              <a:buChar char="•"/>
            </a:pPr>
            <a:r>
              <a:rPr lang="es-ES" altLang="es-ES" sz="2400" b="0" dirty="0"/>
              <a:t>Situaciones de desabastecimientos</a:t>
            </a:r>
          </a:p>
          <a:p>
            <a:pPr marL="1200150" lvl="1" indent="-457200" eaLnBrk="0" fontAlgn="base" hangingPunct="0">
              <a:spcBef>
                <a:spcPct val="0"/>
              </a:spcBef>
              <a:spcAft>
                <a:spcPct val="0"/>
              </a:spcAft>
              <a:buClr>
                <a:srgbClr val="C00000"/>
              </a:buClr>
              <a:buSzPct val="100000"/>
              <a:buFont typeface="Courier New" panose="02070309020205020404" pitchFamily="49" charset="0"/>
              <a:buChar char="o"/>
            </a:pPr>
            <a:r>
              <a:rPr lang="es-ES" altLang="es-ES" sz="2000" b="0" dirty="0">
                <a:solidFill>
                  <a:srgbClr val="C00000"/>
                </a:solidFill>
              </a:rPr>
              <a:t>Siempre por medicamentos extranjeros…..? </a:t>
            </a:r>
          </a:p>
          <a:p>
            <a:pPr marL="1200150" lvl="1" indent="-457200" eaLnBrk="0" fontAlgn="base" hangingPunct="0">
              <a:spcBef>
                <a:spcPct val="0"/>
              </a:spcBef>
              <a:spcAft>
                <a:spcPct val="0"/>
              </a:spcAft>
              <a:buClr>
                <a:srgbClr val="C00000"/>
              </a:buClr>
              <a:buSzPct val="100000"/>
              <a:buFont typeface="Courier New" panose="02070309020205020404" pitchFamily="49" charset="0"/>
              <a:buChar char="o"/>
            </a:pPr>
            <a:r>
              <a:rPr lang="es-ES" altLang="es-ES" sz="2000" b="0" dirty="0">
                <a:solidFill>
                  <a:srgbClr val="C00000"/>
                </a:solidFill>
              </a:rPr>
              <a:t>Retiradas motivos comerciales, no sanitarios</a:t>
            </a:r>
          </a:p>
          <a:p>
            <a:pPr marL="457200" indent="-457200" eaLnBrk="0" fontAlgn="base" hangingPunct="0">
              <a:spcBef>
                <a:spcPct val="0"/>
              </a:spcBef>
              <a:spcAft>
                <a:spcPct val="0"/>
              </a:spcAft>
              <a:buClr>
                <a:srgbClr val="C00000"/>
              </a:buClr>
              <a:buSzPct val="120000"/>
              <a:buFont typeface="Arial" panose="020B0604020202020204" pitchFamily="34" charset="0"/>
              <a:buChar char="•"/>
            </a:pPr>
            <a:r>
              <a:rPr lang="es-ES" altLang="es-ES" sz="2400" b="0" dirty="0"/>
              <a:t>Atender áreas huérfanas en la terapéutica</a:t>
            </a:r>
          </a:p>
          <a:p>
            <a:pPr marL="1200150" lvl="1" indent="-457200" eaLnBrk="0" fontAlgn="base" hangingPunct="0">
              <a:spcBef>
                <a:spcPct val="0"/>
              </a:spcBef>
              <a:spcAft>
                <a:spcPct val="0"/>
              </a:spcAft>
              <a:buClr>
                <a:srgbClr val="C00000"/>
              </a:buClr>
              <a:buSzPct val="100000"/>
              <a:buFont typeface="Courier New" panose="02070309020205020404" pitchFamily="49" charset="0"/>
              <a:buChar char="o"/>
            </a:pPr>
            <a:r>
              <a:rPr lang="es-ES" altLang="es-ES" sz="2000" b="0" dirty="0" err="1">
                <a:solidFill>
                  <a:srgbClr val="C00000"/>
                </a:solidFill>
              </a:rPr>
              <a:t>Ej</a:t>
            </a:r>
            <a:r>
              <a:rPr lang="es-ES" altLang="es-ES" sz="2000" b="0" dirty="0">
                <a:solidFill>
                  <a:srgbClr val="C00000"/>
                </a:solidFill>
              </a:rPr>
              <a:t>: Rosácea. Patologías de la mucosa oral</a:t>
            </a:r>
          </a:p>
        </p:txBody>
      </p:sp>
      <p:sp>
        <p:nvSpPr>
          <p:cNvPr id="8" name="CuadroTexto 7">
            <a:extLst>
              <a:ext uri="{FF2B5EF4-FFF2-40B4-BE49-F238E27FC236}">
                <a16:creationId xmlns:a16="http://schemas.microsoft.com/office/drawing/2014/main" id="{B1B1A1BD-BC94-4D92-A07D-937528F370C1}"/>
              </a:ext>
            </a:extLst>
          </p:cNvPr>
          <p:cNvSpPr txBox="1"/>
          <p:nvPr/>
        </p:nvSpPr>
        <p:spPr>
          <a:xfrm>
            <a:off x="324002" y="6169748"/>
            <a:ext cx="11529947" cy="215444"/>
          </a:xfrm>
          <a:prstGeom prst="rect">
            <a:avLst/>
          </a:prstGeom>
          <a:solidFill>
            <a:srgbClr val="21BBEF"/>
          </a:solidFill>
        </p:spPr>
        <p:txBody>
          <a:bodyPr wrap="square" rtlCol="0">
            <a:spAutoFit/>
          </a:bodyPr>
          <a:lstStyle/>
          <a:p>
            <a:r>
              <a:rPr lang="es-ES" sz="800" dirty="0" err="1">
                <a:solidFill>
                  <a:srgbClr val="21BBEF"/>
                </a:solidFill>
              </a:rPr>
              <a:t>hj</a:t>
            </a:r>
            <a:endParaRPr lang="es-ES" sz="800" dirty="0">
              <a:solidFill>
                <a:srgbClr val="21BBEF"/>
              </a:solidFill>
            </a:endParaRPr>
          </a:p>
        </p:txBody>
      </p:sp>
      <p:sp>
        <p:nvSpPr>
          <p:cNvPr id="9" name="CuadroTexto 8">
            <a:extLst>
              <a:ext uri="{FF2B5EF4-FFF2-40B4-BE49-F238E27FC236}">
                <a16:creationId xmlns:a16="http://schemas.microsoft.com/office/drawing/2014/main" id="{72EDE3C4-9A64-4073-923D-8D565B60281B}"/>
              </a:ext>
            </a:extLst>
          </p:cNvPr>
          <p:cNvSpPr txBox="1"/>
          <p:nvPr/>
        </p:nvSpPr>
        <p:spPr>
          <a:xfrm>
            <a:off x="10597133" y="5987651"/>
            <a:ext cx="1516066" cy="384977"/>
          </a:xfrm>
          <a:prstGeom prst="rect">
            <a:avLst/>
          </a:prstGeom>
          <a:noFill/>
        </p:spPr>
        <p:txBody>
          <a:bodyPr wrap="square">
            <a:spAutoFit/>
          </a:bodyPr>
          <a:lstStyle/>
          <a:p>
            <a:pPr algn="ctr">
              <a:lnSpc>
                <a:spcPts val="1200"/>
              </a:lnSpc>
              <a:defRPr/>
            </a:pPr>
            <a:r>
              <a:rPr lang="es-ES" sz="1000" dirty="0">
                <a:solidFill>
                  <a:schemeClr val="tx1">
                    <a:lumMod val="65000"/>
                    <a:lumOff val="35000"/>
                  </a:schemeClr>
                </a:solidFill>
              </a:rPr>
              <a:t>Dr. Rafael Puerto</a:t>
            </a:r>
          </a:p>
          <a:p>
            <a:pPr algn="ctr">
              <a:lnSpc>
                <a:spcPts val="1200"/>
              </a:lnSpc>
              <a:defRPr/>
            </a:pPr>
            <a:r>
              <a:rPr lang="es-ES" sz="800" dirty="0">
                <a:solidFill>
                  <a:schemeClr val="tx1">
                    <a:lumMod val="65000"/>
                    <a:lumOff val="35000"/>
                  </a:schemeClr>
                </a:solidFill>
              </a:rPr>
              <a:t>@19RafaPuerto96</a:t>
            </a:r>
          </a:p>
        </p:txBody>
      </p:sp>
      <p:pic>
        <p:nvPicPr>
          <p:cNvPr id="10" name="Imagen 2">
            <a:extLst>
              <a:ext uri="{FF2B5EF4-FFF2-40B4-BE49-F238E27FC236}">
                <a16:creationId xmlns:a16="http://schemas.microsoft.com/office/drawing/2014/main" id="{9E30F56F-DF62-4576-A463-31EE9F697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3121" y="5178746"/>
            <a:ext cx="1577959" cy="111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descr="Resultado de imagen de LOGO DEL COLEGIO OFICIAL DE FARMACÉUTICOS DE MALAGA">
            <a:extLst>
              <a:ext uri="{FF2B5EF4-FFF2-40B4-BE49-F238E27FC236}">
                <a16:creationId xmlns:a16="http://schemas.microsoft.com/office/drawing/2014/main" id="{F494B623-7873-41BF-8995-DF0CFAC47F8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4510" y="5894945"/>
            <a:ext cx="666750" cy="671433"/>
          </a:xfrm>
          <a:prstGeom prst="rect">
            <a:avLst/>
          </a:prstGeom>
          <a:noFill/>
        </p:spPr>
      </p:pic>
      <p:pic>
        <p:nvPicPr>
          <p:cNvPr id="12" name="Imagen 11">
            <a:extLst>
              <a:ext uri="{FF2B5EF4-FFF2-40B4-BE49-F238E27FC236}">
                <a16:creationId xmlns:a16="http://schemas.microsoft.com/office/drawing/2014/main" id="{BDF301B9-81EB-4429-8298-A532C4A7C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50" y="5897037"/>
            <a:ext cx="1479550" cy="669496"/>
          </a:xfrm>
          <a:prstGeom prst="rect">
            <a:avLst/>
          </a:prstGeom>
        </p:spPr>
      </p:pic>
      <p:sp>
        <p:nvSpPr>
          <p:cNvPr id="13" name="AutoShape 4">
            <a:extLst>
              <a:ext uri="{FF2B5EF4-FFF2-40B4-BE49-F238E27FC236}">
                <a16:creationId xmlns:a16="http://schemas.microsoft.com/office/drawing/2014/main" id="{883113DC-A827-4EF1-90B6-88BA393A8380}"/>
              </a:ext>
            </a:extLst>
          </p:cNvPr>
          <p:cNvSpPr>
            <a:spLocks noChangeArrowheads="1"/>
          </p:cNvSpPr>
          <p:nvPr/>
        </p:nvSpPr>
        <p:spPr bwMode="gray">
          <a:xfrm>
            <a:off x="324002" y="1141676"/>
            <a:ext cx="4755074" cy="457200"/>
          </a:xfrm>
          <a:prstGeom prst="roundRect">
            <a:avLst>
              <a:gd name="adj" fmla="val 49106"/>
            </a:avLst>
          </a:prstGeom>
          <a:solidFill>
            <a:srgbClr val="008EFF"/>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fontAlgn="base">
              <a:spcBef>
                <a:spcPct val="0"/>
              </a:spcBef>
              <a:spcAft>
                <a:spcPct val="0"/>
              </a:spcAft>
            </a:pPr>
            <a:r>
              <a:rPr lang="es-ES" altLang="es-ES" sz="2400" b="0" dirty="0">
                <a:solidFill>
                  <a:srgbClr val="FFFFFF"/>
                </a:solidFill>
              </a:rPr>
              <a:t>Cubrir vacíos terapéuticos</a:t>
            </a:r>
          </a:p>
        </p:txBody>
      </p:sp>
      <p:pic>
        <p:nvPicPr>
          <p:cNvPr id="14" name="Imagen 1" descr="http://www.chemotherapy.com/treating_with_chemo/treating_with_chemo ...">
            <a:extLst>
              <a:ext uri="{FF2B5EF4-FFF2-40B4-BE49-F238E27FC236}">
                <a16:creationId xmlns:a16="http://schemas.microsoft.com/office/drawing/2014/main" id="{4B8573FD-7848-4C68-8D53-81655D5173D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56366" y="1370276"/>
            <a:ext cx="3024187" cy="247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59146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7042"/>
                                        </p:tgtEl>
                                        <p:attrNameLst>
                                          <p:attrName>style.visibility</p:attrName>
                                        </p:attrNameLst>
                                      </p:cBhvr>
                                      <p:to>
                                        <p:strVal val="visible"/>
                                      </p:to>
                                    </p:set>
                                    <p:animEffect transition="in" filter="wipe(left)">
                                      <p:cBhvr>
                                        <p:cTn id="7" dur="1000"/>
                                        <p:tgtEl>
                                          <p:spTgt spid="8704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1000"/>
                                        <p:tgtEl>
                                          <p:spTgt spid="13"/>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25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7045">
                                            <p:bg/>
                                          </p:spTgt>
                                        </p:tgtEl>
                                        <p:attrNameLst>
                                          <p:attrName>style.visibility</p:attrName>
                                        </p:attrNameLst>
                                      </p:cBhvr>
                                      <p:to>
                                        <p:strVal val="visible"/>
                                      </p:to>
                                    </p:set>
                                    <p:animEffect transition="in" filter="wipe(left)">
                                      <p:cBhvr>
                                        <p:cTn id="20" dur="1000"/>
                                        <p:tgtEl>
                                          <p:spTgt spid="87045">
                                            <p:bg/>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7045">
                                            <p:txEl>
                                              <p:pRg st="0" end="0"/>
                                            </p:txEl>
                                          </p:spTgt>
                                        </p:tgtEl>
                                        <p:attrNameLst>
                                          <p:attrName>style.visibility</p:attrName>
                                        </p:attrNameLst>
                                      </p:cBhvr>
                                      <p:to>
                                        <p:strVal val="visible"/>
                                      </p:to>
                                    </p:set>
                                    <p:animEffect transition="in" filter="wipe(left)">
                                      <p:cBhvr>
                                        <p:cTn id="25" dur="1000"/>
                                        <p:tgtEl>
                                          <p:spTgt spid="87045">
                                            <p:txEl>
                                              <p:pRg st="0" end="0"/>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87045">
                                            <p:txEl>
                                              <p:pRg st="1" end="1"/>
                                            </p:txEl>
                                          </p:spTgt>
                                        </p:tgtEl>
                                        <p:attrNameLst>
                                          <p:attrName>style.visibility</p:attrName>
                                        </p:attrNameLst>
                                      </p:cBhvr>
                                      <p:to>
                                        <p:strVal val="visible"/>
                                      </p:to>
                                    </p:set>
                                    <p:animEffect transition="in" filter="wipe(left)">
                                      <p:cBhvr>
                                        <p:cTn id="28" dur="1000"/>
                                        <p:tgtEl>
                                          <p:spTgt spid="8704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87045">
                                            <p:txEl>
                                              <p:pRg st="2" end="2"/>
                                            </p:txEl>
                                          </p:spTgt>
                                        </p:tgtEl>
                                        <p:attrNameLst>
                                          <p:attrName>style.visibility</p:attrName>
                                        </p:attrNameLst>
                                      </p:cBhvr>
                                      <p:to>
                                        <p:strVal val="visible"/>
                                      </p:to>
                                    </p:set>
                                    <p:animEffect transition="in" filter="wipe(left)">
                                      <p:cBhvr>
                                        <p:cTn id="33" dur="1000"/>
                                        <p:tgtEl>
                                          <p:spTgt spid="87045">
                                            <p:txEl>
                                              <p:pRg st="2" end="2"/>
                                            </p:txEl>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87045">
                                            <p:txEl>
                                              <p:pRg st="3" end="3"/>
                                            </p:txEl>
                                          </p:spTgt>
                                        </p:tgtEl>
                                        <p:attrNameLst>
                                          <p:attrName>style.visibility</p:attrName>
                                        </p:attrNameLst>
                                      </p:cBhvr>
                                      <p:to>
                                        <p:strVal val="visible"/>
                                      </p:to>
                                    </p:set>
                                    <p:animEffect transition="in" filter="wipe(left)">
                                      <p:cBhvr>
                                        <p:cTn id="36" dur="1000"/>
                                        <p:tgtEl>
                                          <p:spTgt spid="87045">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87045">
                                            <p:txEl>
                                              <p:pRg st="4" end="4"/>
                                            </p:txEl>
                                          </p:spTgt>
                                        </p:tgtEl>
                                        <p:attrNameLst>
                                          <p:attrName>style.visibility</p:attrName>
                                        </p:attrNameLst>
                                      </p:cBhvr>
                                      <p:to>
                                        <p:strVal val="visible"/>
                                      </p:to>
                                    </p:set>
                                    <p:animEffect transition="in" filter="wipe(left)">
                                      <p:cBhvr>
                                        <p:cTn id="41" dur="1000"/>
                                        <p:tgtEl>
                                          <p:spTgt spid="87045">
                                            <p:txEl>
                                              <p:pRg st="4" end="4"/>
                                            </p:txEl>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87045">
                                            <p:txEl>
                                              <p:pRg st="5" end="5"/>
                                            </p:txEl>
                                          </p:spTgt>
                                        </p:tgtEl>
                                        <p:attrNameLst>
                                          <p:attrName>style.visibility</p:attrName>
                                        </p:attrNameLst>
                                      </p:cBhvr>
                                      <p:to>
                                        <p:strVal val="visible"/>
                                      </p:to>
                                    </p:set>
                                    <p:animEffect transition="in" filter="wipe(left)">
                                      <p:cBhvr>
                                        <p:cTn id="44" dur="1000"/>
                                        <p:tgtEl>
                                          <p:spTgt spid="87045">
                                            <p:txEl>
                                              <p:pRg st="5" end="5"/>
                                            </p:txEl>
                                          </p:spTgt>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87045">
                                            <p:txEl>
                                              <p:pRg st="6" end="6"/>
                                            </p:txEl>
                                          </p:spTgt>
                                        </p:tgtEl>
                                        <p:attrNameLst>
                                          <p:attrName>style.visibility</p:attrName>
                                        </p:attrNameLst>
                                      </p:cBhvr>
                                      <p:to>
                                        <p:strVal val="visible"/>
                                      </p:to>
                                    </p:set>
                                    <p:animEffect transition="in" filter="wipe(left)">
                                      <p:cBhvr>
                                        <p:cTn id="47" dur="1000"/>
                                        <p:tgtEl>
                                          <p:spTgt spid="87045">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87045">
                                            <p:txEl>
                                              <p:pRg st="7" end="7"/>
                                            </p:txEl>
                                          </p:spTgt>
                                        </p:tgtEl>
                                        <p:attrNameLst>
                                          <p:attrName>style.visibility</p:attrName>
                                        </p:attrNameLst>
                                      </p:cBhvr>
                                      <p:to>
                                        <p:strVal val="visible"/>
                                      </p:to>
                                    </p:set>
                                    <p:animEffect transition="in" filter="wipe(left)">
                                      <p:cBhvr>
                                        <p:cTn id="52" dur="1000"/>
                                        <p:tgtEl>
                                          <p:spTgt spid="87045">
                                            <p:txEl>
                                              <p:pRg st="7" end="7"/>
                                            </p:txEl>
                                          </p:spTgt>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87045">
                                            <p:txEl>
                                              <p:pRg st="8" end="8"/>
                                            </p:txEl>
                                          </p:spTgt>
                                        </p:tgtEl>
                                        <p:attrNameLst>
                                          <p:attrName>style.visibility</p:attrName>
                                        </p:attrNameLst>
                                      </p:cBhvr>
                                      <p:to>
                                        <p:strVal val="visible"/>
                                      </p:to>
                                    </p:set>
                                    <p:animEffect transition="in" filter="wipe(left)">
                                      <p:cBhvr>
                                        <p:cTn id="55" dur="1000"/>
                                        <p:tgtEl>
                                          <p:spTgt spid="87045">
                                            <p:txEl>
                                              <p:pRg st="8" end="8"/>
                                            </p:txEl>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87045">
                                            <p:txEl>
                                              <p:pRg st="9" end="9"/>
                                            </p:txEl>
                                          </p:spTgt>
                                        </p:tgtEl>
                                        <p:attrNameLst>
                                          <p:attrName>style.visibility</p:attrName>
                                        </p:attrNameLst>
                                      </p:cBhvr>
                                      <p:to>
                                        <p:strVal val="visible"/>
                                      </p:to>
                                    </p:set>
                                    <p:animEffect transition="in" filter="wipe(left)">
                                      <p:cBhvr>
                                        <p:cTn id="58" dur="1000"/>
                                        <p:tgtEl>
                                          <p:spTgt spid="87045">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87045">
                                            <p:txEl>
                                              <p:pRg st="10" end="10"/>
                                            </p:txEl>
                                          </p:spTgt>
                                        </p:tgtEl>
                                        <p:attrNameLst>
                                          <p:attrName>style.visibility</p:attrName>
                                        </p:attrNameLst>
                                      </p:cBhvr>
                                      <p:to>
                                        <p:strVal val="visible"/>
                                      </p:to>
                                    </p:set>
                                    <p:animEffect transition="in" filter="wipe(left)">
                                      <p:cBhvr>
                                        <p:cTn id="63" dur="1000"/>
                                        <p:tgtEl>
                                          <p:spTgt spid="87045">
                                            <p:txEl>
                                              <p:pRg st="10" end="10"/>
                                            </p:txEl>
                                          </p:spTgt>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87045">
                                            <p:txEl>
                                              <p:pRg st="11" end="11"/>
                                            </p:txEl>
                                          </p:spTgt>
                                        </p:tgtEl>
                                        <p:attrNameLst>
                                          <p:attrName>style.visibility</p:attrName>
                                        </p:attrNameLst>
                                      </p:cBhvr>
                                      <p:to>
                                        <p:strVal val="visible"/>
                                      </p:to>
                                    </p:set>
                                    <p:animEffect transition="in" filter="wipe(left)">
                                      <p:cBhvr>
                                        <p:cTn id="66" dur="1000"/>
                                        <p:tgtEl>
                                          <p:spTgt spid="87045">
                                            <p:txEl>
                                              <p:pRg st="11" end="11"/>
                                            </p:txEl>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animBg="1"/>
      <p:bldP spid="87045" grpId="0" build="p" animBg="1"/>
      <p:bldP spid="9" grpId="0"/>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B1B1A1BD-BC94-4D92-A07D-937528F370C1}"/>
              </a:ext>
            </a:extLst>
          </p:cNvPr>
          <p:cNvSpPr txBox="1"/>
          <p:nvPr/>
        </p:nvSpPr>
        <p:spPr>
          <a:xfrm>
            <a:off x="324002" y="6169748"/>
            <a:ext cx="11529947" cy="215444"/>
          </a:xfrm>
          <a:prstGeom prst="rect">
            <a:avLst/>
          </a:prstGeom>
          <a:solidFill>
            <a:srgbClr val="21BBEF"/>
          </a:solidFill>
        </p:spPr>
        <p:txBody>
          <a:bodyPr wrap="square" rtlCol="0">
            <a:spAutoFit/>
          </a:bodyPr>
          <a:lstStyle/>
          <a:p>
            <a:r>
              <a:rPr lang="es-ES" sz="800" dirty="0" err="1">
                <a:solidFill>
                  <a:srgbClr val="21BBEF"/>
                </a:solidFill>
              </a:rPr>
              <a:t>hj</a:t>
            </a:r>
            <a:endParaRPr lang="es-ES" sz="800" dirty="0">
              <a:solidFill>
                <a:srgbClr val="21BBEF"/>
              </a:solidFill>
            </a:endParaRPr>
          </a:p>
        </p:txBody>
      </p:sp>
      <p:sp>
        <p:nvSpPr>
          <p:cNvPr id="9" name="CuadroTexto 8">
            <a:extLst>
              <a:ext uri="{FF2B5EF4-FFF2-40B4-BE49-F238E27FC236}">
                <a16:creationId xmlns:a16="http://schemas.microsoft.com/office/drawing/2014/main" id="{72EDE3C4-9A64-4073-923D-8D565B60281B}"/>
              </a:ext>
            </a:extLst>
          </p:cNvPr>
          <p:cNvSpPr txBox="1"/>
          <p:nvPr/>
        </p:nvSpPr>
        <p:spPr>
          <a:xfrm>
            <a:off x="10597133" y="6178563"/>
            <a:ext cx="1516066" cy="384977"/>
          </a:xfrm>
          <a:prstGeom prst="rect">
            <a:avLst/>
          </a:prstGeom>
          <a:noFill/>
        </p:spPr>
        <p:txBody>
          <a:bodyPr wrap="square">
            <a:spAutoFit/>
          </a:bodyPr>
          <a:lstStyle/>
          <a:p>
            <a:pPr algn="ctr">
              <a:lnSpc>
                <a:spcPts val="1200"/>
              </a:lnSpc>
              <a:defRPr/>
            </a:pPr>
            <a:r>
              <a:rPr lang="es-ES" sz="1000" b="1" dirty="0">
                <a:solidFill>
                  <a:schemeClr val="tx1">
                    <a:lumMod val="65000"/>
                    <a:lumOff val="35000"/>
                  </a:schemeClr>
                </a:solidFill>
              </a:rPr>
              <a:t>Dr. Rafael Puerto</a:t>
            </a:r>
          </a:p>
          <a:p>
            <a:pPr algn="ctr">
              <a:lnSpc>
                <a:spcPts val="1200"/>
              </a:lnSpc>
              <a:defRPr/>
            </a:pPr>
            <a:r>
              <a:rPr lang="es-ES" sz="800" dirty="0">
                <a:solidFill>
                  <a:schemeClr val="tx1">
                    <a:lumMod val="65000"/>
                    <a:lumOff val="35000"/>
                  </a:schemeClr>
                </a:solidFill>
              </a:rPr>
              <a:t>@19RafaPuerto96</a:t>
            </a:r>
          </a:p>
        </p:txBody>
      </p:sp>
      <p:pic>
        <p:nvPicPr>
          <p:cNvPr id="10" name="Imagen 2">
            <a:extLst>
              <a:ext uri="{FF2B5EF4-FFF2-40B4-BE49-F238E27FC236}">
                <a16:creationId xmlns:a16="http://schemas.microsoft.com/office/drawing/2014/main" id="{9E30F56F-DF62-4576-A463-31EE9F697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3121" y="5299322"/>
            <a:ext cx="1577959" cy="111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descr="Resultado de imagen de LOGO DEL COLEGIO OFICIAL DE FARMACÉUTICOS DE MALAGA">
            <a:extLst>
              <a:ext uri="{FF2B5EF4-FFF2-40B4-BE49-F238E27FC236}">
                <a16:creationId xmlns:a16="http://schemas.microsoft.com/office/drawing/2014/main" id="{F494B623-7873-41BF-8995-DF0CFAC47F8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4510" y="5975329"/>
            <a:ext cx="666750" cy="671433"/>
          </a:xfrm>
          <a:prstGeom prst="rect">
            <a:avLst/>
          </a:prstGeom>
          <a:noFill/>
        </p:spPr>
      </p:pic>
      <p:pic>
        <p:nvPicPr>
          <p:cNvPr id="12" name="Imagen 11">
            <a:extLst>
              <a:ext uri="{FF2B5EF4-FFF2-40B4-BE49-F238E27FC236}">
                <a16:creationId xmlns:a16="http://schemas.microsoft.com/office/drawing/2014/main" id="{BDF301B9-81EB-4429-8298-A532C4A7C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50" y="5977421"/>
            <a:ext cx="1479550" cy="669496"/>
          </a:xfrm>
          <a:prstGeom prst="rect">
            <a:avLst/>
          </a:prstGeom>
        </p:spPr>
      </p:pic>
      <p:sp>
        <p:nvSpPr>
          <p:cNvPr id="7" name="AutoShape 2">
            <a:extLst>
              <a:ext uri="{FF2B5EF4-FFF2-40B4-BE49-F238E27FC236}">
                <a16:creationId xmlns:a16="http://schemas.microsoft.com/office/drawing/2014/main" id="{E55B2F2D-604F-4ABD-B1D6-FE4943A55613}"/>
              </a:ext>
            </a:extLst>
          </p:cNvPr>
          <p:cNvSpPr>
            <a:spLocks noChangeArrowheads="1"/>
          </p:cNvSpPr>
          <p:nvPr/>
        </p:nvSpPr>
        <p:spPr bwMode="gray">
          <a:xfrm>
            <a:off x="324002" y="537970"/>
            <a:ext cx="2784958" cy="431800"/>
          </a:xfrm>
          <a:prstGeom prst="roundRect">
            <a:avLst>
              <a:gd name="adj" fmla="val 49106"/>
            </a:avLst>
          </a:prstGeom>
          <a:solidFill>
            <a:srgbClr val="CC3399"/>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fontAlgn="base">
              <a:spcBef>
                <a:spcPct val="0"/>
              </a:spcBef>
              <a:spcAft>
                <a:spcPct val="0"/>
              </a:spcAft>
            </a:pPr>
            <a:r>
              <a:rPr lang="es-ES" altLang="es-ES" sz="2400" dirty="0">
                <a:solidFill>
                  <a:srgbClr val="FFFFFF"/>
                </a:solidFill>
              </a:rPr>
              <a:t>Hiperqueratosis</a:t>
            </a:r>
          </a:p>
        </p:txBody>
      </p:sp>
      <p:sp>
        <p:nvSpPr>
          <p:cNvPr id="13" name="Text Box 5">
            <a:extLst>
              <a:ext uri="{FF2B5EF4-FFF2-40B4-BE49-F238E27FC236}">
                <a16:creationId xmlns:a16="http://schemas.microsoft.com/office/drawing/2014/main" id="{4A75FAA9-F409-4468-B7EB-E8D074E41449}"/>
              </a:ext>
            </a:extLst>
          </p:cNvPr>
          <p:cNvSpPr txBox="1">
            <a:spLocks noChangeArrowheads="1"/>
          </p:cNvSpPr>
          <p:nvPr/>
        </p:nvSpPr>
        <p:spPr bwMode="auto">
          <a:xfrm>
            <a:off x="324001" y="1162097"/>
            <a:ext cx="10075217" cy="1938992"/>
          </a:xfrm>
          <a:prstGeom prst="rect">
            <a:avLst/>
          </a:prstGeom>
          <a:solidFill>
            <a:srgbClr val="FFFFFF">
              <a:alpha val="60000"/>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0" fontAlgn="base" hangingPunct="0">
              <a:spcBef>
                <a:spcPct val="0"/>
              </a:spcBef>
              <a:spcAft>
                <a:spcPct val="0"/>
              </a:spcAft>
              <a:buClr>
                <a:srgbClr val="FF3399"/>
              </a:buClr>
              <a:buSzPct val="120000"/>
            </a:pPr>
            <a:r>
              <a:rPr lang="es-ES" altLang="es-ES" sz="2400" b="0" dirty="0"/>
              <a:t>Ácido salicílico…………………………	  15 – 30	%</a:t>
            </a:r>
            <a:endParaRPr lang="es-ES" altLang="es-ES" sz="2000" b="0" dirty="0"/>
          </a:p>
          <a:p>
            <a:pPr eaLnBrk="0" fontAlgn="base" hangingPunct="0">
              <a:spcBef>
                <a:spcPct val="0"/>
              </a:spcBef>
              <a:spcAft>
                <a:spcPct val="0"/>
              </a:spcAft>
              <a:buClr>
                <a:srgbClr val="FF3399"/>
              </a:buClr>
              <a:buSzPct val="120000"/>
            </a:pPr>
            <a:r>
              <a:rPr lang="es-ES" altLang="es-ES" sz="2400" b="0" dirty="0"/>
              <a:t>Vaselina líquida……………….………	  10		%	</a:t>
            </a:r>
          </a:p>
          <a:p>
            <a:pPr eaLnBrk="0" fontAlgn="base" hangingPunct="0">
              <a:spcBef>
                <a:spcPct val="0"/>
              </a:spcBef>
              <a:spcAft>
                <a:spcPct val="0"/>
              </a:spcAft>
              <a:buClr>
                <a:srgbClr val="FF3399"/>
              </a:buClr>
              <a:buSzPct val="120000"/>
            </a:pPr>
            <a:r>
              <a:rPr lang="es-ES" altLang="es-ES" sz="2400" b="0" dirty="0"/>
              <a:t>Vaselina filante………………….…….	    0,2		%</a:t>
            </a:r>
          </a:p>
          <a:p>
            <a:pPr eaLnBrk="0" fontAlgn="base" hangingPunct="0">
              <a:spcBef>
                <a:spcPct val="0"/>
              </a:spcBef>
              <a:spcAft>
                <a:spcPct val="0"/>
              </a:spcAft>
              <a:buClr>
                <a:srgbClr val="FF3399"/>
              </a:buClr>
              <a:buSzPct val="120000"/>
            </a:pPr>
            <a:r>
              <a:rPr lang="es-ES" altLang="es-ES" sz="2400" b="0" dirty="0"/>
              <a:t>Emulsión fluida O/W……….…</a:t>
            </a:r>
            <a:r>
              <a:rPr lang="es-ES" altLang="es-ES" sz="2400" b="0" dirty="0" err="1"/>
              <a:t>c.s.p</a:t>
            </a:r>
            <a:r>
              <a:rPr lang="es-ES" altLang="es-ES" sz="2400" b="0" dirty="0"/>
              <a:t>...	100		 g	</a:t>
            </a:r>
          </a:p>
          <a:p>
            <a:pPr eaLnBrk="0" fontAlgn="base" hangingPunct="0">
              <a:spcBef>
                <a:spcPct val="0"/>
              </a:spcBef>
              <a:spcAft>
                <a:spcPct val="0"/>
              </a:spcAft>
              <a:buClr>
                <a:srgbClr val="FF3399"/>
              </a:buClr>
              <a:buSzPct val="120000"/>
            </a:pPr>
            <a:endParaRPr lang="es-ES" altLang="es-ES" sz="2400" b="0" dirty="0"/>
          </a:p>
        </p:txBody>
      </p:sp>
      <p:sp>
        <p:nvSpPr>
          <p:cNvPr id="14" name="Text Box 5">
            <a:extLst>
              <a:ext uri="{FF2B5EF4-FFF2-40B4-BE49-F238E27FC236}">
                <a16:creationId xmlns:a16="http://schemas.microsoft.com/office/drawing/2014/main" id="{6F56A52B-483D-4AD2-9DB2-5322D75E573D}"/>
              </a:ext>
            </a:extLst>
          </p:cNvPr>
          <p:cNvSpPr txBox="1">
            <a:spLocks noChangeArrowheads="1"/>
          </p:cNvSpPr>
          <p:nvPr/>
        </p:nvSpPr>
        <p:spPr bwMode="auto">
          <a:xfrm>
            <a:off x="324001" y="3288566"/>
            <a:ext cx="10075217" cy="2554545"/>
          </a:xfrm>
          <a:prstGeom prst="rect">
            <a:avLst/>
          </a:prstGeom>
          <a:solidFill>
            <a:srgbClr val="FFFFFF">
              <a:alpha val="60000"/>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 </a:t>
            </a:r>
            <a:r>
              <a:rPr lang="es-ES" altLang="es-ES" sz="2000" dirty="0" err="1">
                <a:solidFill>
                  <a:srgbClr val="CC3399"/>
                </a:solidFill>
              </a:rPr>
              <a:t>Queratolítico</a:t>
            </a:r>
            <a:r>
              <a:rPr lang="es-ES" altLang="es-ES" sz="2000" dirty="0">
                <a:solidFill>
                  <a:srgbClr val="CC3399"/>
                </a:solidFill>
              </a:rPr>
              <a:t>. Hiperqueratosis e </a:t>
            </a:r>
            <a:r>
              <a:rPr lang="es-ES" altLang="es-ES" sz="2000" dirty="0" err="1">
                <a:solidFill>
                  <a:srgbClr val="CC3399"/>
                </a:solidFill>
              </a:rPr>
              <a:t>hiperplásias</a:t>
            </a:r>
            <a:r>
              <a:rPr lang="es-ES" altLang="es-ES" sz="2000" dirty="0">
                <a:solidFill>
                  <a:srgbClr val="CC3399"/>
                </a:solidFill>
              </a:rPr>
              <a:t> cutáneas</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Aplicar 1 – 2 veces al día, </a:t>
            </a:r>
            <a:r>
              <a:rPr lang="es-ES" altLang="es-ES" sz="2000" b="0" dirty="0" err="1">
                <a:solidFill>
                  <a:srgbClr val="002060"/>
                </a:solidFill>
              </a:rPr>
              <a:t>preferiblemete</a:t>
            </a:r>
            <a:r>
              <a:rPr lang="es-ES" altLang="es-ES" sz="2000" b="0" dirty="0">
                <a:solidFill>
                  <a:srgbClr val="002060"/>
                </a:solidFill>
              </a:rPr>
              <a:t> por la noche, con masaje.</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Pomada blanca untosa.</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Puede causar dermatitis, </a:t>
            </a:r>
            <a:r>
              <a:rPr lang="es-ES" altLang="es-ES" sz="2000" b="0" dirty="0" err="1">
                <a:solidFill>
                  <a:srgbClr val="002060"/>
                </a:solidFill>
              </a:rPr>
              <a:t>salicilismo</a:t>
            </a:r>
            <a:r>
              <a:rPr lang="es-ES" altLang="es-ES" sz="2000" b="0" dirty="0">
                <a:solidFill>
                  <a:srgbClr val="002060"/>
                </a:solidFill>
              </a:rPr>
              <a:t> (por absorción si se aplica en </a:t>
            </a:r>
            <a:r>
              <a:rPr lang="es-ES" altLang="es-ES" sz="2000" b="0" dirty="0" err="1">
                <a:solidFill>
                  <a:srgbClr val="002060"/>
                </a:solidFill>
              </a:rPr>
              <a:t>superfícies</a:t>
            </a:r>
            <a:r>
              <a:rPr lang="es-ES" altLang="es-ES" sz="2000" b="0" dirty="0">
                <a:solidFill>
                  <a:srgbClr val="002060"/>
                </a:solidFill>
              </a:rPr>
              <a:t> extensas o en terapia oclusiva</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dirty="0">
                <a:solidFill>
                  <a:srgbClr val="CC3399"/>
                </a:solidFill>
              </a:rPr>
              <a:t>Contraindicado</a:t>
            </a:r>
            <a:r>
              <a:rPr lang="es-ES" altLang="es-ES" sz="2000" b="0" dirty="0">
                <a:solidFill>
                  <a:srgbClr val="002060"/>
                </a:solidFill>
              </a:rPr>
              <a:t> en pacientes con alteraciones de la circulación periférica, diabetes y menores de 2 años</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No aplicar en vendajes oclusivos</a:t>
            </a:r>
          </a:p>
        </p:txBody>
      </p:sp>
    </p:spTree>
    <p:extLst>
      <p:ext uri="{BB962C8B-B14F-4D97-AF65-F5344CB8AC3E}">
        <p14:creationId xmlns:p14="http://schemas.microsoft.com/office/powerpoint/2010/main" val="254763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bg/>
                                          </p:spTgt>
                                        </p:tgtEl>
                                        <p:attrNameLst>
                                          <p:attrName>style.visibility</p:attrName>
                                        </p:attrNameLst>
                                      </p:cBhvr>
                                      <p:to>
                                        <p:strVal val="visible"/>
                                      </p:to>
                                    </p:set>
                                    <p:animEffect transition="in" filter="wipe(left)">
                                      <p:cBhvr>
                                        <p:cTn id="11" dur="1000"/>
                                        <p:tgtEl>
                                          <p:spTgt spid="13">
                                            <p:bg/>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1000"/>
                                        <p:tgtEl>
                                          <p:spTgt spid="13">
                                            <p:txEl>
                                              <p:pRg st="0" end="0"/>
                                            </p:txEl>
                                          </p:spTgt>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wipe(left)">
                                      <p:cBhvr>
                                        <p:cTn id="19" dur="1000"/>
                                        <p:tgtEl>
                                          <p:spTgt spid="13">
                                            <p:txEl>
                                              <p:pRg st="1" end="1"/>
                                            </p:txEl>
                                          </p:spTgt>
                                        </p:tgtEl>
                                      </p:cBhvr>
                                    </p:animEffect>
                                  </p:childTnLst>
                                </p:cTn>
                              </p:par>
                            </p:childTnLst>
                          </p:cTn>
                        </p:par>
                        <p:par>
                          <p:cTn id="20" fill="hold">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animEffect transition="in" filter="wipe(left)">
                                      <p:cBhvr>
                                        <p:cTn id="23" dur="1000"/>
                                        <p:tgtEl>
                                          <p:spTgt spid="13">
                                            <p:txEl>
                                              <p:pRg st="2" end="2"/>
                                            </p:txEl>
                                          </p:spTgt>
                                        </p:tgtEl>
                                      </p:cBhvr>
                                    </p:animEffect>
                                  </p:childTnLst>
                                </p:cTn>
                              </p:par>
                            </p:childTnLst>
                          </p:cTn>
                        </p:par>
                        <p:par>
                          <p:cTn id="24" fill="hold">
                            <p:stCondLst>
                              <p:cond delay="5000"/>
                            </p:stCondLst>
                            <p:childTnLst>
                              <p:par>
                                <p:cTn id="25" presetID="22" presetClass="entr" presetSubtype="8" fill="hold" grpId="0" nodeType="after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wipe(left)">
                                      <p:cBhvr>
                                        <p:cTn id="27" dur="1000"/>
                                        <p:tgtEl>
                                          <p:spTgt spid="13">
                                            <p:txEl>
                                              <p:pRg st="3" end="3"/>
                                            </p:txEl>
                                          </p:spTgt>
                                        </p:tgtEl>
                                      </p:cBhvr>
                                    </p:animEffect>
                                  </p:childTnLst>
                                </p:cTn>
                              </p:par>
                            </p:childTnLst>
                          </p:cTn>
                        </p:par>
                        <p:par>
                          <p:cTn id="28" fill="hold">
                            <p:stCondLst>
                              <p:cond delay="6000"/>
                            </p:stCondLst>
                            <p:childTnLst>
                              <p:par>
                                <p:cTn id="29" presetID="22" presetClass="entr" presetSubtype="8"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build="p"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B1B1A1BD-BC94-4D92-A07D-937528F370C1}"/>
              </a:ext>
            </a:extLst>
          </p:cNvPr>
          <p:cNvSpPr txBox="1"/>
          <p:nvPr/>
        </p:nvSpPr>
        <p:spPr>
          <a:xfrm>
            <a:off x="324002" y="6169748"/>
            <a:ext cx="11529947" cy="215444"/>
          </a:xfrm>
          <a:prstGeom prst="rect">
            <a:avLst/>
          </a:prstGeom>
          <a:solidFill>
            <a:srgbClr val="21BBEF"/>
          </a:solidFill>
        </p:spPr>
        <p:txBody>
          <a:bodyPr wrap="square" rtlCol="0">
            <a:spAutoFit/>
          </a:bodyPr>
          <a:lstStyle/>
          <a:p>
            <a:r>
              <a:rPr lang="es-ES" sz="800" dirty="0" err="1">
                <a:solidFill>
                  <a:srgbClr val="21BBEF"/>
                </a:solidFill>
              </a:rPr>
              <a:t>hj</a:t>
            </a:r>
            <a:endParaRPr lang="es-ES" sz="800" dirty="0">
              <a:solidFill>
                <a:srgbClr val="21BBEF"/>
              </a:solidFill>
            </a:endParaRPr>
          </a:p>
        </p:txBody>
      </p:sp>
      <p:sp>
        <p:nvSpPr>
          <p:cNvPr id="9" name="CuadroTexto 8">
            <a:extLst>
              <a:ext uri="{FF2B5EF4-FFF2-40B4-BE49-F238E27FC236}">
                <a16:creationId xmlns:a16="http://schemas.microsoft.com/office/drawing/2014/main" id="{72EDE3C4-9A64-4073-923D-8D565B60281B}"/>
              </a:ext>
            </a:extLst>
          </p:cNvPr>
          <p:cNvSpPr txBox="1"/>
          <p:nvPr/>
        </p:nvSpPr>
        <p:spPr>
          <a:xfrm>
            <a:off x="10597133" y="6178563"/>
            <a:ext cx="1516066" cy="384977"/>
          </a:xfrm>
          <a:prstGeom prst="rect">
            <a:avLst/>
          </a:prstGeom>
          <a:noFill/>
        </p:spPr>
        <p:txBody>
          <a:bodyPr wrap="square">
            <a:spAutoFit/>
          </a:bodyPr>
          <a:lstStyle/>
          <a:p>
            <a:pPr algn="ctr">
              <a:lnSpc>
                <a:spcPts val="1200"/>
              </a:lnSpc>
              <a:defRPr/>
            </a:pPr>
            <a:r>
              <a:rPr lang="es-ES" sz="1000" b="1" dirty="0">
                <a:solidFill>
                  <a:schemeClr val="tx1">
                    <a:lumMod val="65000"/>
                    <a:lumOff val="35000"/>
                  </a:schemeClr>
                </a:solidFill>
              </a:rPr>
              <a:t>Dr. Rafael Puerto</a:t>
            </a:r>
          </a:p>
          <a:p>
            <a:pPr algn="ctr">
              <a:lnSpc>
                <a:spcPts val="1200"/>
              </a:lnSpc>
              <a:defRPr/>
            </a:pPr>
            <a:r>
              <a:rPr lang="es-ES" sz="800" dirty="0">
                <a:solidFill>
                  <a:schemeClr val="tx1">
                    <a:lumMod val="65000"/>
                    <a:lumOff val="35000"/>
                  </a:schemeClr>
                </a:solidFill>
              </a:rPr>
              <a:t>@19RafaPuerto96</a:t>
            </a:r>
          </a:p>
        </p:txBody>
      </p:sp>
      <p:pic>
        <p:nvPicPr>
          <p:cNvPr id="10" name="Imagen 2">
            <a:extLst>
              <a:ext uri="{FF2B5EF4-FFF2-40B4-BE49-F238E27FC236}">
                <a16:creationId xmlns:a16="http://schemas.microsoft.com/office/drawing/2014/main" id="{9E30F56F-DF62-4576-A463-31EE9F697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3121" y="5299322"/>
            <a:ext cx="1577959" cy="111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descr="Resultado de imagen de LOGO DEL COLEGIO OFICIAL DE FARMACÉUTICOS DE MALAGA">
            <a:extLst>
              <a:ext uri="{FF2B5EF4-FFF2-40B4-BE49-F238E27FC236}">
                <a16:creationId xmlns:a16="http://schemas.microsoft.com/office/drawing/2014/main" id="{F494B623-7873-41BF-8995-DF0CFAC47F8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4510" y="5975329"/>
            <a:ext cx="666750" cy="671433"/>
          </a:xfrm>
          <a:prstGeom prst="rect">
            <a:avLst/>
          </a:prstGeom>
          <a:noFill/>
        </p:spPr>
      </p:pic>
      <p:pic>
        <p:nvPicPr>
          <p:cNvPr id="12" name="Imagen 11">
            <a:extLst>
              <a:ext uri="{FF2B5EF4-FFF2-40B4-BE49-F238E27FC236}">
                <a16:creationId xmlns:a16="http://schemas.microsoft.com/office/drawing/2014/main" id="{BDF301B9-81EB-4429-8298-A532C4A7C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50" y="5977421"/>
            <a:ext cx="1479550" cy="669496"/>
          </a:xfrm>
          <a:prstGeom prst="rect">
            <a:avLst/>
          </a:prstGeom>
        </p:spPr>
      </p:pic>
      <p:sp>
        <p:nvSpPr>
          <p:cNvPr id="7" name="AutoShape 2">
            <a:extLst>
              <a:ext uri="{FF2B5EF4-FFF2-40B4-BE49-F238E27FC236}">
                <a16:creationId xmlns:a16="http://schemas.microsoft.com/office/drawing/2014/main" id="{E55B2F2D-604F-4ABD-B1D6-FE4943A55613}"/>
              </a:ext>
            </a:extLst>
          </p:cNvPr>
          <p:cNvSpPr>
            <a:spLocks noChangeArrowheads="1"/>
          </p:cNvSpPr>
          <p:nvPr/>
        </p:nvSpPr>
        <p:spPr bwMode="gray">
          <a:xfrm>
            <a:off x="324002" y="537970"/>
            <a:ext cx="2228006" cy="431800"/>
          </a:xfrm>
          <a:prstGeom prst="roundRect">
            <a:avLst>
              <a:gd name="adj" fmla="val 49106"/>
            </a:avLst>
          </a:prstGeom>
          <a:solidFill>
            <a:srgbClr val="CC3399"/>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fontAlgn="base">
              <a:spcBef>
                <a:spcPct val="0"/>
              </a:spcBef>
              <a:spcAft>
                <a:spcPct val="0"/>
              </a:spcAft>
            </a:pPr>
            <a:r>
              <a:rPr lang="es-ES" altLang="es-ES" sz="2400" dirty="0">
                <a:solidFill>
                  <a:srgbClr val="FFFFFF"/>
                </a:solidFill>
              </a:rPr>
              <a:t>Verrugas</a:t>
            </a:r>
          </a:p>
        </p:txBody>
      </p:sp>
      <p:sp>
        <p:nvSpPr>
          <p:cNvPr id="13" name="Text Box 5">
            <a:extLst>
              <a:ext uri="{FF2B5EF4-FFF2-40B4-BE49-F238E27FC236}">
                <a16:creationId xmlns:a16="http://schemas.microsoft.com/office/drawing/2014/main" id="{4A75FAA9-F409-4468-B7EB-E8D074E41449}"/>
              </a:ext>
            </a:extLst>
          </p:cNvPr>
          <p:cNvSpPr txBox="1">
            <a:spLocks noChangeArrowheads="1"/>
          </p:cNvSpPr>
          <p:nvPr/>
        </p:nvSpPr>
        <p:spPr bwMode="auto">
          <a:xfrm>
            <a:off x="324000" y="1162097"/>
            <a:ext cx="8462553" cy="1569660"/>
          </a:xfrm>
          <a:prstGeom prst="rect">
            <a:avLst/>
          </a:prstGeom>
          <a:solidFill>
            <a:srgbClr val="FFFFFF">
              <a:alpha val="60000"/>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0" fontAlgn="base" hangingPunct="0">
              <a:spcBef>
                <a:spcPct val="0"/>
              </a:spcBef>
              <a:spcAft>
                <a:spcPct val="0"/>
              </a:spcAft>
              <a:buClr>
                <a:srgbClr val="FF3399"/>
              </a:buClr>
              <a:buSzPct val="120000"/>
            </a:pPr>
            <a:r>
              <a:rPr lang="es-ES" altLang="es-ES" sz="2400" b="0" dirty="0"/>
              <a:t>Ácido láctico…………………….		20	%	    </a:t>
            </a:r>
            <a:endParaRPr lang="es-ES" altLang="es-ES" sz="2000" b="0" dirty="0"/>
          </a:p>
          <a:p>
            <a:pPr eaLnBrk="0" fontAlgn="base" hangingPunct="0">
              <a:spcBef>
                <a:spcPct val="0"/>
              </a:spcBef>
              <a:spcAft>
                <a:spcPct val="0"/>
              </a:spcAft>
              <a:buClr>
                <a:srgbClr val="FF3399"/>
              </a:buClr>
              <a:buSzPct val="120000"/>
            </a:pPr>
            <a:r>
              <a:rPr lang="es-ES" altLang="es-ES" sz="2400" b="0" dirty="0"/>
              <a:t>Ácido salicílico……………….…		20	% </a:t>
            </a:r>
          </a:p>
          <a:p>
            <a:pPr eaLnBrk="0" fontAlgn="base" hangingPunct="0">
              <a:spcBef>
                <a:spcPct val="0"/>
              </a:spcBef>
              <a:spcAft>
                <a:spcPct val="0"/>
              </a:spcAft>
              <a:buClr>
                <a:srgbClr val="FF3399"/>
              </a:buClr>
              <a:buSzPct val="120000"/>
            </a:pPr>
            <a:r>
              <a:rPr lang="es-ES" altLang="es-ES" sz="2400" b="0" dirty="0"/>
              <a:t>Eosina………………….……..…		 0,5	%	</a:t>
            </a:r>
          </a:p>
          <a:p>
            <a:pPr eaLnBrk="0" fontAlgn="base" hangingPunct="0">
              <a:spcBef>
                <a:spcPct val="0"/>
              </a:spcBef>
              <a:spcAft>
                <a:spcPct val="0"/>
              </a:spcAft>
              <a:buClr>
                <a:srgbClr val="FF3399"/>
              </a:buClr>
              <a:buSzPct val="120000"/>
            </a:pPr>
            <a:r>
              <a:rPr lang="es-ES" altLang="es-ES" sz="2400" b="0" dirty="0" err="1"/>
              <a:t>Colodion</a:t>
            </a:r>
            <a:r>
              <a:rPr lang="es-ES" altLang="es-ES" sz="2400" b="0" dirty="0"/>
              <a:t> elástico.……………...		30	 g</a:t>
            </a:r>
          </a:p>
        </p:txBody>
      </p:sp>
      <p:sp>
        <p:nvSpPr>
          <p:cNvPr id="14" name="Text Box 5">
            <a:extLst>
              <a:ext uri="{FF2B5EF4-FFF2-40B4-BE49-F238E27FC236}">
                <a16:creationId xmlns:a16="http://schemas.microsoft.com/office/drawing/2014/main" id="{6F56A52B-483D-4AD2-9DB2-5322D75E573D}"/>
              </a:ext>
            </a:extLst>
          </p:cNvPr>
          <p:cNvSpPr txBox="1">
            <a:spLocks noChangeArrowheads="1"/>
          </p:cNvSpPr>
          <p:nvPr/>
        </p:nvSpPr>
        <p:spPr bwMode="auto">
          <a:xfrm>
            <a:off x="324001" y="3188810"/>
            <a:ext cx="10075217" cy="2246769"/>
          </a:xfrm>
          <a:prstGeom prst="rect">
            <a:avLst/>
          </a:prstGeom>
          <a:solidFill>
            <a:srgbClr val="FFFFFF">
              <a:alpha val="60000"/>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Tratamiento de </a:t>
            </a:r>
            <a:r>
              <a:rPr lang="es-ES" altLang="es-ES" sz="2000" dirty="0">
                <a:solidFill>
                  <a:srgbClr val="CC3399"/>
                </a:solidFill>
              </a:rPr>
              <a:t>verrugas comunes y plantares</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Solución viscosa y transparente, olor a éter y color rojo anaranjado</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CC3399"/>
                </a:solidFill>
              </a:rPr>
              <a:t>Una aplicación diaria </a:t>
            </a:r>
            <a:r>
              <a:rPr lang="es-ES" altLang="es-ES" sz="2000" b="0" dirty="0">
                <a:solidFill>
                  <a:srgbClr val="002060"/>
                </a:solidFill>
              </a:rPr>
              <a:t>en cura oclusiva hasta su total remisión</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Por su acción </a:t>
            </a:r>
            <a:r>
              <a:rPr lang="es-ES" altLang="es-ES" sz="2000" b="0" dirty="0" err="1">
                <a:solidFill>
                  <a:srgbClr val="002060"/>
                </a:solidFill>
              </a:rPr>
              <a:t>queratolítica</a:t>
            </a:r>
            <a:r>
              <a:rPr lang="es-ES" altLang="es-ES" sz="2000" b="0" dirty="0">
                <a:solidFill>
                  <a:srgbClr val="002060"/>
                </a:solidFill>
              </a:rPr>
              <a:t> drástica, evitar la piel sana</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CC3399"/>
                </a:solidFill>
              </a:rPr>
              <a:t>Conservar en envase </a:t>
            </a:r>
            <a:r>
              <a:rPr lang="es-ES" altLang="es-ES" sz="2000" b="0" dirty="0">
                <a:solidFill>
                  <a:srgbClr val="002060"/>
                </a:solidFill>
              </a:rPr>
              <a:t>de cristal topacio con pincel, herméticamente cerrado, alejado del fuego o fuentes de calor al ser inflamable</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CC3399"/>
                </a:solidFill>
              </a:rPr>
              <a:t>Caducidad</a:t>
            </a:r>
            <a:r>
              <a:rPr lang="es-ES" altLang="es-ES" sz="2000" b="0" dirty="0">
                <a:solidFill>
                  <a:srgbClr val="002060"/>
                </a:solidFill>
              </a:rPr>
              <a:t> 3 meses</a:t>
            </a:r>
          </a:p>
        </p:txBody>
      </p:sp>
      <p:pic>
        <p:nvPicPr>
          <p:cNvPr id="3" name="Imagen 2" descr="Imagen que contiene persona, interior, ropa, mujer&#10;&#10;Descripción generada con confianza alta">
            <a:extLst>
              <a:ext uri="{FF2B5EF4-FFF2-40B4-BE49-F238E27FC236}">
                <a16:creationId xmlns:a16="http://schemas.microsoft.com/office/drawing/2014/main" id="{852543AD-0D73-4C79-8548-A9CAE4F60B9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936181" y="1162097"/>
            <a:ext cx="2931817" cy="1927669"/>
          </a:xfrm>
          <a:prstGeom prst="rect">
            <a:avLst/>
          </a:prstGeom>
        </p:spPr>
      </p:pic>
    </p:spTree>
    <p:extLst>
      <p:ext uri="{BB962C8B-B14F-4D97-AF65-F5344CB8AC3E}">
        <p14:creationId xmlns:p14="http://schemas.microsoft.com/office/powerpoint/2010/main" val="378462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bg/>
                                          </p:spTgt>
                                        </p:tgtEl>
                                        <p:attrNameLst>
                                          <p:attrName>style.visibility</p:attrName>
                                        </p:attrNameLst>
                                      </p:cBhvr>
                                      <p:to>
                                        <p:strVal val="visible"/>
                                      </p:to>
                                    </p:set>
                                    <p:animEffect transition="in" filter="wipe(left)">
                                      <p:cBhvr>
                                        <p:cTn id="11" dur="1000"/>
                                        <p:tgtEl>
                                          <p:spTgt spid="13">
                                            <p:bg/>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1000"/>
                                        <p:tgtEl>
                                          <p:spTgt spid="13">
                                            <p:txEl>
                                              <p:pRg st="0" end="0"/>
                                            </p:txEl>
                                          </p:spTgt>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wipe(left)">
                                      <p:cBhvr>
                                        <p:cTn id="19" dur="1000"/>
                                        <p:tgtEl>
                                          <p:spTgt spid="13">
                                            <p:txEl>
                                              <p:pRg st="1" end="1"/>
                                            </p:txEl>
                                          </p:spTgt>
                                        </p:tgtEl>
                                      </p:cBhvr>
                                    </p:animEffect>
                                  </p:childTnLst>
                                </p:cTn>
                              </p:par>
                            </p:childTnLst>
                          </p:cTn>
                        </p:par>
                        <p:par>
                          <p:cTn id="20" fill="hold">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animEffect transition="in" filter="wipe(left)">
                                      <p:cBhvr>
                                        <p:cTn id="23" dur="1000"/>
                                        <p:tgtEl>
                                          <p:spTgt spid="13">
                                            <p:txEl>
                                              <p:pRg st="2" end="2"/>
                                            </p:txEl>
                                          </p:spTgt>
                                        </p:tgtEl>
                                      </p:cBhvr>
                                    </p:animEffect>
                                  </p:childTnLst>
                                </p:cTn>
                              </p:par>
                            </p:childTnLst>
                          </p:cTn>
                        </p:par>
                        <p:par>
                          <p:cTn id="24" fill="hold">
                            <p:stCondLst>
                              <p:cond delay="5000"/>
                            </p:stCondLst>
                            <p:childTnLst>
                              <p:par>
                                <p:cTn id="25" presetID="22" presetClass="entr" presetSubtype="8" fill="hold" grpId="0" nodeType="after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wipe(left)">
                                      <p:cBhvr>
                                        <p:cTn id="27" dur="1000"/>
                                        <p:tgtEl>
                                          <p:spTgt spid="13">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childTnLst>
                                </p:cTn>
                              </p:par>
                            </p:childTnLst>
                          </p:cTn>
                        </p:par>
                        <p:par>
                          <p:cTn id="31" fill="hold">
                            <p:stCondLst>
                              <p:cond delay="6000"/>
                            </p:stCondLst>
                            <p:childTnLst>
                              <p:par>
                                <p:cTn id="32" presetID="22" presetClass="entr" presetSubtype="8" fill="hold" grpId="0" nodeType="afterEffect">
                                  <p:stCondLst>
                                    <p:cond delay="0"/>
                                  </p:stCondLst>
                                  <p:childTnLst>
                                    <p:set>
                                      <p:cBhvr>
                                        <p:cTn id="33" dur="1" fill="hold">
                                          <p:stCondLst>
                                            <p:cond delay="0"/>
                                          </p:stCondLst>
                                        </p:cTn>
                                        <p:tgtEl>
                                          <p:spTgt spid="14">
                                            <p:bg/>
                                          </p:spTgt>
                                        </p:tgtEl>
                                        <p:attrNameLst>
                                          <p:attrName>style.visibility</p:attrName>
                                        </p:attrNameLst>
                                      </p:cBhvr>
                                      <p:to>
                                        <p:strVal val="visible"/>
                                      </p:to>
                                    </p:set>
                                    <p:animEffect transition="in" filter="wipe(left)">
                                      <p:cBhvr>
                                        <p:cTn id="34" dur="1000"/>
                                        <p:tgtEl>
                                          <p:spTgt spid="14">
                                            <p:bg/>
                                          </p:spTgt>
                                        </p:tgtEl>
                                      </p:cBhvr>
                                    </p:animEffect>
                                  </p:childTnLst>
                                </p:cTn>
                              </p:par>
                            </p:childTnLst>
                          </p:cTn>
                        </p:par>
                        <p:par>
                          <p:cTn id="35" fill="hold">
                            <p:stCondLst>
                              <p:cond delay="7000"/>
                            </p:stCondLst>
                            <p:childTnLst>
                              <p:par>
                                <p:cTn id="36" presetID="22" presetClass="entr" presetSubtype="8" fill="hold" grpId="0" nodeType="afterEffect">
                                  <p:stCondLst>
                                    <p:cond delay="0"/>
                                  </p:stCondLst>
                                  <p:childTnLst>
                                    <p:set>
                                      <p:cBhvr>
                                        <p:cTn id="37" dur="1" fill="hold">
                                          <p:stCondLst>
                                            <p:cond delay="0"/>
                                          </p:stCondLst>
                                        </p:cTn>
                                        <p:tgtEl>
                                          <p:spTgt spid="14">
                                            <p:txEl>
                                              <p:pRg st="0" end="0"/>
                                            </p:txEl>
                                          </p:spTgt>
                                        </p:tgtEl>
                                        <p:attrNameLst>
                                          <p:attrName>style.visibility</p:attrName>
                                        </p:attrNameLst>
                                      </p:cBhvr>
                                      <p:to>
                                        <p:strVal val="visible"/>
                                      </p:to>
                                    </p:set>
                                    <p:animEffect transition="in" filter="wipe(left)">
                                      <p:cBhvr>
                                        <p:cTn id="38" dur="1000"/>
                                        <p:tgtEl>
                                          <p:spTgt spid="14">
                                            <p:txEl>
                                              <p:pRg st="0" end="0"/>
                                            </p:txEl>
                                          </p:spTgt>
                                        </p:tgtEl>
                                      </p:cBhvr>
                                    </p:animEffect>
                                  </p:childTnLst>
                                </p:cTn>
                              </p:par>
                            </p:childTnLst>
                          </p:cTn>
                        </p:par>
                        <p:par>
                          <p:cTn id="39" fill="hold">
                            <p:stCondLst>
                              <p:cond delay="8000"/>
                            </p:stCondLst>
                            <p:childTnLst>
                              <p:par>
                                <p:cTn id="40" presetID="22" presetClass="entr" presetSubtype="8" fill="hold" grpId="0" nodeType="afterEffect">
                                  <p:stCondLst>
                                    <p:cond delay="0"/>
                                  </p:stCondLst>
                                  <p:childTnLst>
                                    <p:set>
                                      <p:cBhvr>
                                        <p:cTn id="41" dur="1" fill="hold">
                                          <p:stCondLst>
                                            <p:cond delay="0"/>
                                          </p:stCondLst>
                                        </p:cTn>
                                        <p:tgtEl>
                                          <p:spTgt spid="14">
                                            <p:txEl>
                                              <p:pRg st="1" end="1"/>
                                            </p:txEl>
                                          </p:spTgt>
                                        </p:tgtEl>
                                        <p:attrNameLst>
                                          <p:attrName>style.visibility</p:attrName>
                                        </p:attrNameLst>
                                      </p:cBhvr>
                                      <p:to>
                                        <p:strVal val="visible"/>
                                      </p:to>
                                    </p:set>
                                    <p:animEffect transition="in" filter="wipe(left)">
                                      <p:cBhvr>
                                        <p:cTn id="42" dur="1000"/>
                                        <p:tgtEl>
                                          <p:spTgt spid="14">
                                            <p:txEl>
                                              <p:pRg st="1" end="1"/>
                                            </p:txEl>
                                          </p:spTgt>
                                        </p:tgtEl>
                                      </p:cBhvr>
                                    </p:animEffect>
                                  </p:childTnLst>
                                </p:cTn>
                              </p:par>
                            </p:childTnLst>
                          </p:cTn>
                        </p:par>
                        <p:par>
                          <p:cTn id="43" fill="hold">
                            <p:stCondLst>
                              <p:cond delay="9000"/>
                            </p:stCondLst>
                            <p:childTnLst>
                              <p:par>
                                <p:cTn id="44" presetID="22" presetClass="entr" presetSubtype="8" fill="hold" grpId="0" nodeType="afterEffect">
                                  <p:stCondLst>
                                    <p:cond delay="0"/>
                                  </p:stCondLst>
                                  <p:childTnLst>
                                    <p:set>
                                      <p:cBhvr>
                                        <p:cTn id="45" dur="1" fill="hold">
                                          <p:stCondLst>
                                            <p:cond delay="0"/>
                                          </p:stCondLst>
                                        </p:cTn>
                                        <p:tgtEl>
                                          <p:spTgt spid="14">
                                            <p:txEl>
                                              <p:pRg st="2" end="2"/>
                                            </p:txEl>
                                          </p:spTgt>
                                        </p:tgtEl>
                                        <p:attrNameLst>
                                          <p:attrName>style.visibility</p:attrName>
                                        </p:attrNameLst>
                                      </p:cBhvr>
                                      <p:to>
                                        <p:strVal val="visible"/>
                                      </p:to>
                                    </p:set>
                                    <p:animEffect transition="in" filter="wipe(left)">
                                      <p:cBhvr>
                                        <p:cTn id="46" dur="1000"/>
                                        <p:tgtEl>
                                          <p:spTgt spid="14">
                                            <p:txEl>
                                              <p:pRg st="2" end="2"/>
                                            </p:txEl>
                                          </p:spTgt>
                                        </p:tgtEl>
                                      </p:cBhvr>
                                    </p:animEffect>
                                  </p:childTnLst>
                                </p:cTn>
                              </p:par>
                            </p:childTnLst>
                          </p:cTn>
                        </p:par>
                        <p:par>
                          <p:cTn id="47" fill="hold">
                            <p:stCondLst>
                              <p:cond delay="10000"/>
                            </p:stCondLst>
                            <p:childTnLst>
                              <p:par>
                                <p:cTn id="48" presetID="22" presetClass="entr" presetSubtype="8" fill="hold" grpId="0" nodeType="afterEffect">
                                  <p:stCondLst>
                                    <p:cond delay="0"/>
                                  </p:stCondLst>
                                  <p:childTnLst>
                                    <p:set>
                                      <p:cBhvr>
                                        <p:cTn id="49" dur="1" fill="hold">
                                          <p:stCondLst>
                                            <p:cond delay="0"/>
                                          </p:stCondLst>
                                        </p:cTn>
                                        <p:tgtEl>
                                          <p:spTgt spid="14">
                                            <p:txEl>
                                              <p:pRg st="3" end="3"/>
                                            </p:txEl>
                                          </p:spTgt>
                                        </p:tgtEl>
                                        <p:attrNameLst>
                                          <p:attrName>style.visibility</p:attrName>
                                        </p:attrNameLst>
                                      </p:cBhvr>
                                      <p:to>
                                        <p:strVal val="visible"/>
                                      </p:to>
                                    </p:set>
                                    <p:animEffect transition="in" filter="wipe(left)">
                                      <p:cBhvr>
                                        <p:cTn id="50" dur="1000"/>
                                        <p:tgtEl>
                                          <p:spTgt spid="14">
                                            <p:txEl>
                                              <p:pRg st="3" end="3"/>
                                            </p:txEl>
                                          </p:spTgt>
                                        </p:tgtEl>
                                      </p:cBhvr>
                                    </p:animEffect>
                                  </p:childTnLst>
                                </p:cTn>
                              </p:par>
                            </p:childTnLst>
                          </p:cTn>
                        </p:par>
                        <p:par>
                          <p:cTn id="51" fill="hold">
                            <p:stCondLst>
                              <p:cond delay="11000"/>
                            </p:stCondLst>
                            <p:childTnLst>
                              <p:par>
                                <p:cTn id="52" presetID="22" presetClass="entr" presetSubtype="8" fill="hold" grpId="0" nodeType="afterEffect">
                                  <p:stCondLst>
                                    <p:cond delay="0"/>
                                  </p:stCondLst>
                                  <p:childTnLst>
                                    <p:set>
                                      <p:cBhvr>
                                        <p:cTn id="53" dur="1" fill="hold">
                                          <p:stCondLst>
                                            <p:cond delay="0"/>
                                          </p:stCondLst>
                                        </p:cTn>
                                        <p:tgtEl>
                                          <p:spTgt spid="14">
                                            <p:txEl>
                                              <p:pRg st="4" end="4"/>
                                            </p:txEl>
                                          </p:spTgt>
                                        </p:tgtEl>
                                        <p:attrNameLst>
                                          <p:attrName>style.visibility</p:attrName>
                                        </p:attrNameLst>
                                      </p:cBhvr>
                                      <p:to>
                                        <p:strVal val="visible"/>
                                      </p:to>
                                    </p:set>
                                    <p:animEffect transition="in" filter="wipe(left)">
                                      <p:cBhvr>
                                        <p:cTn id="54" dur="1000"/>
                                        <p:tgtEl>
                                          <p:spTgt spid="14">
                                            <p:txEl>
                                              <p:pRg st="4" end="4"/>
                                            </p:txEl>
                                          </p:spTgt>
                                        </p:tgtEl>
                                      </p:cBhvr>
                                    </p:animEffect>
                                  </p:childTnLst>
                                </p:cTn>
                              </p:par>
                            </p:childTnLst>
                          </p:cTn>
                        </p:par>
                        <p:par>
                          <p:cTn id="55" fill="hold">
                            <p:stCondLst>
                              <p:cond delay="12000"/>
                            </p:stCondLst>
                            <p:childTnLst>
                              <p:par>
                                <p:cTn id="56" presetID="22" presetClass="entr" presetSubtype="8" fill="hold" grpId="0" nodeType="afterEffect">
                                  <p:stCondLst>
                                    <p:cond delay="0"/>
                                  </p:stCondLst>
                                  <p:childTnLst>
                                    <p:set>
                                      <p:cBhvr>
                                        <p:cTn id="57" dur="1" fill="hold">
                                          <p:stCondLst>
                                            <p:cond delay="0"/>
                                          </p:stCondLst>
                                        </p:cTn>
                                        <p:tgtEl>
                                          <p:spTgt spid="14">
                                            <p:txEl>
                                              <p:pRg st="5" end="5"/>
                                            </p:txEl>
                                          </p:spTgt>
                                        </p:tgtEl>
                                        <p:attrNameLst>
                                          <p:attrName>style.visibility</p:attrName>
                                        </p:attrNameLst>
                                      </p:cBhvr>
                                      <p:to>
                                        <p:strVal val="visible"/>
                                      </p:to>
                                    </p:set>
                                    <p:animEffect transition="in" filter="wipe(left)">
                                      <p:cBhvr>
                                        <p:cTn id="58" dur="10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build="p" animBg="1"/>
      <p:bldP spid="14"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9" descr="SPAINFL">
            <a:extLst>
              <a:ext uri="{FF2B5EF4-FFF2-40B4-BE49-F238E27FC236}">
                <a16:creationId xmlns:a16="http://schemas.microsoft.com/office/drawing/2014/main" id="{85E689FF-AE92-4FAE-B8BF-EBBA1B7AD1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787434">
            <a:off x="3349994" y="457589"/>
            <a:ext cx="12827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AutoShape 2">
            <a:extLst>
              <a:ext uri="{FF2B5EF4-FFF2-40B4-BE49-F238E27FC236}">
                <a16:creationId xmlns:a16="http://schemas.microsoft.com/office/drawing/2014/main" id="{3F3783A2-7FD5-4366-9F3C-9C923077B3DA}"/>
              </a:ext>
            </a:extLst>
          </p:cNvPr>
          <p:cNvSpPr>
            <a:spLocks noChangeArrowheads="1"/>
          </p:cNvSpPr>
          <p:nvPr/>
        </p:nvSpPr>
        <p:spPr bwMode="gray">
          <a:xfrm>
            <a:off x="324716" y="533101"/>
            <a:ext cx="3373438" cy="457200"/>
          </a:xfrm>
          <a:prstGeom prst="roundRect">
            <a:avLst>
              <a:gd name="adj" fmla="val 49106"/>
            </a:avLst>
          </a:prstGeom>
          <a:solidFill>
            <a:srgbClr val="CC3399"/>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1" hangingPunct="1"/>
            <a:r>
              <a:rPr lang="es-ES" altLang="es-ES" sz="2400" dirty="0">
                <a:solidFill>
                  <a:schemeClr val="bg1"/>
                </a:solidFill>
              </a:rPr>
              <a:t>Receta Médica</a:t>
            </a:r>
            <a:endParaRPr lang="es-ES" altLang="es-ES" sz="2400" b="0" dirty="0">
              <a:solidFill>
                <a:schemeClr val="bg1"/>
              </a:solidFill>
            </a:endParaRPr>
          </a:p>
        </p:txBody>
      </p:sp>
      <p:sp>
        <p:nvSpPr>
          <p:cNvPr id="80902" name="Text Box 6">
            <a:extLst>
              <a:ext uri="{FF2B5EF4-FFF2-40B4-BE49-F238E27FC236}">
                <a16:creationId xmlns:a16="http://schemas.microsoft.com/office/drawing/2014/main" id="{D13B4BFE-B7FE-4978-A8BA-0DABBC4B9589}"/>
              </a:ext>
            </a:extLst>
          </p:cNvPr>
          <p:cNvSpPr txBox="1">
            <a:spLocks noChangeArrowheads="1"/>
          </p:cNvSpPr>
          <p:nvPr/>
        </p:nvSpPr>
        <p:spPr bwMode="auto">
          <a:xfrm>
            <a:off x="324716" y="2120670"/>
            <a:ext cx="7206615" cy="3192028"/>
          </a:xfrm>
          <a:prstGeom prst="rect">
            <a:avLst/>
          </a:prstGeom>
          <a:gradFill>
            <a:gsLst>
              <a:gs pos="100000">
                <a:schemeClr val="bg1">
                  <a:alpha val="62000"/>
                  <a:lumMod val="0"/>
                  <a:lumOff val="100000"/>
                </a:schemeClr>
              </a:gs>
              <a:gs pos="99000">
                <a:schemeClr val="bg1"/>
              </a:gs>
              <a:gs pos="100000">
                <a:schemeClr val="accent1"/>
              </a:gs>
            </a:gsLst>
          </a:gradFill>
          <a:ln>
            <a:noFill/>
          </a:ln>
          <a:effectLst/>
        </p:spPr>
        <p:txBody>
          <a:bodyPr wrap="square">
            <a:spAutoFit/>
          </a:bodyPr>
          <a:lstStyle>
            <a:lvl1pPr marL="457200" indent="-457200">
              <a:defRPr sz="3200" b="1">
                <a:solidFill>
                  <a:srgbClr val="120274"/>
                </a:solidFill>
                <a:latin typeface="Arial" charset="0"/>
                <a:ea typeface="ヒラギノ角ゴ Pro W3" pitchFamily="8" charset="-128"/>
              </a:defRPr>
            </a:lvl1pPr>
            <a:lvl2pPr marL="742950" indent="-285750">
              <a:defRPr sz="3200" b="1">
                <a:solidFill>
                  <a:srgbClr val="120274"/>
                </a:solidFill>
                <a:latin typeface="Arial" charset="0"/>
                <a:ea typeface="ヒラギノ角ゴ Pro W3" pitchFamily="8" charset="-128"/>
              </a:defRPr>
            </a:lvl2pPr>
            <a:lvl3pPr marL="1143000" indent="-228600">
              <a:defRPr sz="3200" b="1">
                <a:solidFill>
                  <a:srgbClr val="120274"/>
                </a:solidFill>
                <a:latin typeface="Arial" charset="0"/>
                <a:ea typeface="ヒラギノ角ゴ Pro W3" pitchFamily="8" charset="-128"/>
              </a:defRPr>
            </a:lvl3pPr>
            <a:lvl4pPr marL="1600200" indent="-228600">
              <a:defRPr sz="3200" b="1">
                <a:solidFill>
                  <a:srgbClr val="120274"/>
                </a:solidFill>
                <a:latin typeface="Arial" charset="0"/>
                <a:ea typeface="ヒラギノ角ゴ Pro W3" pitchFamily="8" charset="-128"/>
              </a:defRPr>
            </a:lvl4pPr>
            <a:lvl5pPr marL="2057400" indent="-228600">
              <a:defRPr sz="3200" b="1">
                <a:solidFill>
                  <a:srgbClr val="120274"/>
                </a:solidFill>
                <a:latin typeface="Arial"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charset="0"/>
                <a:ea typeface="ヒラギノ角ゴ Pro W3" pitchFamily="8" charset="-128"/>
              </a:defRPr>
            </a:lvl9pPr>
          </a:lstStyle>
          <a:p>
            <a:pPr marL="800100" indent="-342900">
              <a:lnSpc>
                <a:spcPts val="3500"/>
              </a:lnSpc>
              <a:buClr>
                <a:srgbClr val="CC3399"/>
              </a:buClr>
              <a:buSzPct val="150000"/>
              <a:buFont typeface="Arial" panose="020B0604020202020204" pitchFamily="34" charset="0"/>
              <a:buChar char="•"/>
              <a:defRPr/>
            </a:pPr>
            <a:r>
              <a:rPr lang="es-ES" sz="2400" dirty="0">
                <a:solidFill>
                  <a:srgbClr val="CC3399"/>
                </a:solidFill>
              </a:rPr>
              <a:t>Art.3 –</a:t>
            </a:r>
            <a:r>
              <a:rPr lang="es-ES" sz="2400" b="0" dirty="0"/>
              <a:t> Formatos y datos comunes de las recetas médicas públicas y privadas</a:t>
            </a:r>
          </a:p>
          <a:p>
            <a:pPr marL="800100" indent="-342900">
              <a:lnSpc>
                <a:spcPts val="3500"/>
              </a:lnSpc>
              <a:buClr>
                <a:srgbClr val="CC3399"/>
              </a:buClr>
              <a:buSzPct val="150000"/>
              <a:buFont typeface="Arial" panose="020B0604020202020204" pitchFamily="34" charset="0"/>
              <a:buChar char="•"/>
              <a:defRPr/>
            </a:pPr>
            <a:r>
              <a:rPr lang="es-ES" sz="2400" dirty="0">
                <a:solidFill>
                  <a:srgbClr val="CC3399"/>
                </a:solidFill>
              </a:rPr>
              <a:t>Art.5 –</a:t>
            </a:r>
            <a:r>
              <a:rPr lang="es-ES" sz="2400" b="0" dirty="0"/>
              <a:t> Características de la receta médica oficial del sistema nacional de salud.</a:t>
            </a:r>
          </a:p>
          <a:p>
            <a:pPr marL="800100" indent="-342900">
              <a:lnSpc>
                <a:spcPts val="3500"/>
              </a:lnSpc>
              <a:buClr>
                <a:srgbClr val="CC3399"/>
              </a:buClr>
              <a:buSzPct val="150000"/>
              <a:buFont typeface="Arial" panose="020B0604020202020204" pitchFamily="34" charset="0"/>
              <a:buChar char="•"/>
              <a:defRPr/>
            </a:pPr>
            <a:r>
              <a:rPr lang="es-ES" sz="2400" dirty="0">
                <a:solidFill>
                  <a:srgbClr val="CC3399"/>
                </a:solidFill>
              </a:rPr>
              <a:t>Art. 12 y 13 –</a:t>
            </a:r>
            <a:r>
              <a:rPr lang="es-ES" sz="2400" b="0" dirty="0"/>
              <a:t> Recetas médicas privadas.</a:t>
            </a:r>
          </a:p>
          <a:p>
            <a:pPr marL="800100" indent="-342900">
              <a:lnSpc>
                <a:spcPts val="3500"/>
              </a:lnSpc>
              <a:buClr>
                <a:srgbClr val="CC3399"/>
              </a:buClr>
              <a:buSzPct val="150000"/>
              <a:buFont typeface="Arial" panose="020B0604020202020204" pitchFamily="34" charset="0"/>
              <a:buChar char="•"/>
              <a:defRPr/>
            </a:pPr>
            <a:r>
              <a:rPr lang="es-ES" sz="2400" dirty="0">
                <a:solidFill>
                  <a:srgbClr val="CC3399"/>
                </a:solidFill>
              </a:rPr>
              <a:t>Art. 15 –</a:t>
            </a:r>
            <a:r>
              <a:rPr lang="es-ES" sz="2400" b="0" dirty="0"/>
              <a:t> Actuaciones del farmacéutico de oficina de farmacia en la dispensación</a:t>
            </a:r>
            <a:endParaRPr lang="es-ES" sz="2400" b="0" dirty="0">
              <a:solidFill>
                <a:srgbClr val="CC0066"/>
              </a:solidFill>
            </a:endParaRPr>
          </a:p>
        </p:txBody>
      </p:sp>
      <p:sp>
        <p:nvSpPr>
          <p:cNvPr id="80903" name="AutoShape 7">
            <a:extLst>
              <a:ext uri="{FF2B5EF4-FFF2-40B4-BE49-F238E27FC236}">
                <a16:creationId xmlns:a16="http://schemas.microsoft.com/office/drawing/2014/main" id="{D6728D2C-8AC7-4B0A-9F0B-72571A73CDE5}"/>
              </a:ext>
            </a:extLst>
          </p:cNvPr>
          <p:cNvSpPr>
            <a:spLocks noChangeArrowheads="1"/>
          </p:cNvSpPr>
          <p:nvPr/>
        </p:nvSpPr>
        <p:spPr bwMode="gray">
          <a:xfrm>
            <a:off x="324717" y="1135954"/>
            <a:ext cx="5771284" cy="720725"/>
          </a:xfrm>
          <a:prstGeom prst="roundRect">
            <a:avLst>
              <a:gd name="adj" fmla="val 49106"/>
            </a:avLst>
          </a:prstGeom>
          <a:solidFill>
            <a:srgbClr val="008EFF"/>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1" hangingPunct="1">
              <a:lnSpc>
                <a:spcPct val="90000"/>
              </a:lnSpc>
            </a:pPr>
            <a:r>
              <a:rPr lang="es-ES" altLang="es-ES" sz="1800" dirty="0">
                <a:solidFill>
                  <a:schemeClr val="bg1"/>
                </a:solidFill>
              </a:rPr>
              <a:t>R.D. 1718/2010, de 17 de diciembre </a:t>
            </a:r>
          </a:p>
          <a:p>
            <a:pPr eaLnBrk="1" hangingPunct="1">
              <a:lnSpc>
                <a:spcPct val="90000"/>
              </a:lnSpc>
            </a:pPr>
            <a:r>
              <a:rPr lang="es-ES" altLang="es-ES" sz="1800" dirty="0">
                <a:solidFill>
                  <a:schemeClr val="bg1"/>
                </a:solidFill>
              </a:rPr>
              <a:t>sobre receta médica y órdenes de dispensación</a:t>
            </a:r>
            <a:endParaRPr lang="es-ES" altLang="es-ES" sz="1800" b="0" dirty="0">
              <a:solidFill>
                <a:schemeClr val="bg1"/>
              </a:solidFill>
            </a:endParaRPr>
          </a:p>
        </p:txBody>
      </p:sp>
      <p:pic>
        <p:nvPicPr>
          <p:cNvPr id="80904" name="Picture 8" descr="j0409668">
            <a:extLst>
              <a:ext uri="{FF2B5EF4-FFF2-40B4-BE49-F238E27FC236}">
                <a16:creationId xmlns:a16="http://schemas.microsoft.com/office/drawing/2014/main" id="{A6A8BE52-27C6-4B3D-84B7-1F905C5DE9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5951" y="2120669"/>
            <a:ext cx="3201182" cy="320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uadroTexto 8">
            <a:extLst>
              <a:ext uri="{FF2B5EF4-FFF2-40B4-BE49-F238E27FC236}">
                <a16:creationId xmlns:a16="http://schemas.microsoft.com/office/drawing/2014/main" id="{62F74F3B-96E4-4C23-8BC5-F36261906165}"/>
              </a:ext>
            </a:extLst>
          </p:cNvPr>
          <p:cNvSpPr txBox="1"/>
          <p:nvPr/>
        </p:nvSpPr>
        <p:spPr>
          <a:xfrm>
            <a:off x="324002" y="6169748"/>
            <a:ext cx="11529947" cy="215444"/>
          </a:xfrm>
          <a:prstGeom prst="rect">
            <a:avLst/>
          </a:prstGeom>
          <a:solidFill>
            <a:srgbClr val="21BBEF"/>
          </a:solidFill>
        </p:spPr>
        <p:txBody>
          <a:bodyPr wrap="square" rtlCol="0">
            <a:spAutoFit/>
          </a:bodyPr>
          <a:lstStyle/>
          <a:p>
            <a:r>
              <a:rPr lang="es-ES" sz="800" dirty="0" err="1">
                <a:solidFill>
                  <a:srgbClr val="21BBEF"/>
                </a:solidFill>
              </a:rPr>
              <a:t>hj</a:t>
            </a:r>
            <a:endParaRPr lang="es-ES" sz="800" dirty="0">
              <a:solidFill>
                <a:srgbClr val="21BBEF"/>
              </a:solidFill>
            </a:endParaRPr>
          </a:p>
        </p:txBody>
      </p:sp>
      <p:pic>
        <p:nvPicPr>
          <p:cNvPr id="10" name="Imagen 2">
            <a:extLst>
              <a:ext uri="{FF2B5EF4-FFF2-40B4-BE49-F238E27FC236}">
                <a16:creationId xmlns:a16="http://schemas.microsoft.com/office/drawing/2014/main" id="{2C182D9A-9799-466D-8777-1150A325C3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3121" y="5299322"/>
            <a:ext cx="1577959" cy="111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1">
            <a:extLst>
              <a:ext uri="{FF2B5EF4-FFF2-40B4-BE49-F238E27FC236}">
                <a16:creationId xmlns:a16="http://schemas.microsoft.com/office/drawing/2014/main" id="{FE291F25-C174-4F30-9442-71A761EBEADF}"/>
              </a:ext>
            </a:extLst>
          </p:cNvPr>
          <p:cNvSpPr txBox="1"/>
          <p:nvPr/>
        </p:nvSpPr>
        <p:spPr>
          <a:xfrm>
            <a:off x="10597133" y="6178563"/>
            <a:ext cx="1516066" cy="384977"/>
          </a:xfrm>
          <a:prstGeom prst="rect">
            <a:avLst/>
          </a:prstGeom>
          <a:noFill/>
        </p:spPr>
        <p:txBody>
          <a:bodyPr wrap="square">
            <a:spAutoFit/>
          </a:bodyPr>
          <a:lstStyle/>
          <a:p>
            <a:pPr algn="ctr">
              <a:lnSpc>
                <a:spcPts val="1200"/>
              </a:lnSpc>
              <a:defRPr/>
            </a:pPr>
            <a:r>
              <a:rPr lang="es-ES" sz="1000" b="1" dirty="0">
                <a:solidFill>
                  <a:schemeClr val="tx1">
                    <a:lumMod val="65000"/>
                    <a:lumOff val="35000"/>
                  </a:schemeClr>
                </a:solidFill>
              </a:rPr>
              <a:t>Dr. Rafael Puerto</a:t>
            </a:r>
          </a:p>
          <a:p>
            <a:pPr algn="ctr">
              <a:lnSpc>
                <a:spcPts val="1200"/>
              </a:lnSpc>
              <a:defRPr/>
            </a:pPr>
            <a:r>
              <a:rPr lang="es-ES" sz="800" dirty="0">
                <a:solidFill>
                  <a:schemeClr val="tx1">
                    <a:lumMod val="65000"/>
                    <a:lumOff val="35000"/>
                  </a:schemeClr>
                </a:solidFill>
              </a:rPr>
              <a:t>@19RafaPuerto96</a:t>
            </a:r>
          </a:p>
        </p:txBody>
      </p:sp>
      <p:pic>
        <p:nvPicPr>
          <p:cNvPr id="13" name="Imagen 12" descr="Resultado de imagen de LOGO DEL COLEGIO OFICIAL DE FARMACÉUTICOS DE MALAGA">
            <a:extLst>
              <a:ext uri="{FF2B5EF4-FFF2-40B4-BE49-F238E27FC236}">
                <a16:creationId xmlns:a16="http://schemas.microsoft.com/office/drawing/2014/main" id="{ED99442B-7C16-40A3-AFDF-A61F73E51B1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24510" y="5975329"/>
            <a:ext cx="666750" cy="671433"/>
          </a:xfrm>
          <a:prstGeom prst="rect">
            <a:avLst/>
          </a:prstGeom>
          <a:noFill/>
        </p:spPr>
      </p:pic>
      <p:pic>
        <p:nvPicPr>
          <p:cNvPr id="14" name="Imagen 13">
            <a:extLst>
              <a:ext uri="{FF2B5EF4-FFF2-40B4-BE49-F238E27FC236}">
                <a16:creationId xmlns:a16="http://schemas.microsoft.com/office/drawing/2014/main" id="{86FB8796-B911-4688-93DC-FEDEB20F37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9350" y="5977421"/>
            <a:ext cx="1479550" cy="669496"/>
          </a:xfrm>
          <a:prstGeom prst="rect">
            <a:avLst/>
          </a:prstGeom>
        </p:spPr>
      </p:pic>
      <p:pic>
        <p:nvPicPr>
          <p:cNvPr id="15" name="Imagen 14">
            <a:extLst>
              <a:ext uri="{FF2B5EF4-FFF2-40B4-BE49-F238E27FC236}">
                <a16:creationId xmlns:a16="http://schemas.microsoft.com/office/drawing/2014/main" id="{CD5C5901-F34F-436D-94B9-ACC8633DAF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1750" y="6129821"/>
            <a:ext cx="1479550" cy="669496"/>
          </a:xfrm>
          <a:prstGeom prst="rect">
            <a:avLst/>
          </a:prstGeom>
        </p:spPr>
      </p:pic>
    </p:spTree>
    <p:extLst>
      <p:ext uri="{BB962C8B-B14F-4D97-AF65-F5344CB8AC3E}">
        <p14:creationId xmlns:p14="http://schemas.microsoft.com/office/powerpoint/2010/main" val="998206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0898"/>
                                        </p:tgtEl>
                                        <p:attrNameLst>
                                          <p:attrName>style.visibility</p:attrName>
                                        </p:attrNameLst>
                                      </p:cBhvr>
                                      <p:to>
                                        <p:strVal val="visible"/>
                                      </p:to>
                                    </p:set>
                                    <p:animEffect transition="in" filter="fade">
                                      <p:cBhvr>
                                        <p:cTn id="7" dur="2000"/>
                                        <p:tgtEl>
                                          <p:spTgt spid="808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0903"/>
                                        </p:tgtEl>
                                        <p:attrNameLst>
                                          <p:attrName>style.visibility</p:attrName>
                                        </p:attrNameLst>
                                      </p:cBhvr>
                                      <p:to>
                                        <p:strVal val="visible"/>
                                      </p:to>
                                    </p:set>
                                    <p:animEffect transition="in" filter="wipe(left)">
                                      <p:cBhvr>
                                        <p:cTn id="12" dur="1000"/>
                                        <p:tgtEl>
                                          <p:spTgt spid="80903"/>
                                        </p:tgtEl>
                                      </p:cBhvr>
                                    </p:animEffect>
                                  </p:childTnLst>
                                </p:cTn>
                              </p:par>
                              <p:par>
                                <p:cTn id="13" presetID="10" presetClass="entr" presetSubtype="0" fill="hold" nodeType="withEffect">
                                  <p:stCondLst>
                                    <p:cond delay="0"/>
                                  </p:stCondLst>
                                  <p:childTnLst>
                                    <p:set>
                                      <p:cBhvr>
                                        <p:cTn id="14" dur="1" fill="hold">
                                          <p:stCondLst>
                                            <p:cond delay="0"/>
                                          </p:stCondLst>
                                        </p:cTn>
                                        <p:tgtEl>
                                          <p:spTgt spid="80904"/>
                                        </p:tgtEl>
                                        <p:attrNameLst>
                                          <p:attrName>style.visibility</p:attrName>
                                        </p:attrNameLst>
                                      </p:cBhvr>
                                      <p:to>
                                        <p:strVal val="visible"/>
                                      </p:to>
                                    </p:set>
                                    <p:animEffect transition="in" filter="fade">
                                      <p:cBhvr>
                                        <p:cTn id="15" dur="1500"/>
                                        <p:tgtEl>
                                          <p:spTgt spid="8090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0902">
                                            <p:bg/>
                                          </p:spTgt>
                                        </p:tgtEl>
                                        <p:attrNameLst>
                                          <p:attrName>style.visibility</p:attrName>
                                        </p:attrNameLst>
                                      </p:cBhvr>
                                      <p:to>
                                        <p:strVal val="visible"/>
                                      </p:to>
                                    </p:set>
                                    <p:animEffect transition="in" filter="wipe(left)">
                                      <p:cBhvr>
                                        <p:cTn id="20" dur="1000"/>
                                        <p:tgtEl>
                                          <p:spTgt spid="80902">
                                            <p:bg/>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0902">
                                            <p:txEl>
                                              <p:pRg st="0" end="0"/>
                                            </p:txEl>
                                          </p:spTgt>
                                        </p:tgtEl>
                                        <p:attrNameLst>
                                          <p:attrName>style.visibility</p:attrName>
                                        </p:attrNameLst>
                                      </p:cBhvr>
                                      <p:to>
                                        <p:strVal val="visible"/>
                                      </p:to>
                                    </p:set>
                                    <p:animEffect transition="in" filter="wipe(left)">
                                      <p:cBhvr>
                                        <p:cTn id="25" dur="1000"/>
                                        <p:tgtEl>
                                          <p:spTgt spid="80902">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0902">
                                            <p:txEl>
                                              <p:pRg st="1" end="1"/>
                                            </p:txEl>
                                          </p:spTgt>
                                        </p:tgtEl>
                                        <p:attrNameLst>
                                          <p:attrName>style.visibility</p:attrName>
                                        </p:attrNameLst>
                                      </p:cBhvr>
                                      <p:to>
                                        <p:strVal val="visible"/>
                                      </p:to>
                                    </p:set>
                                    <p:animEffect transition="in" filter="wipe(left)">
                                      <p:cBhvr>
                                        <p:cTn id="30" dur="1000"/>
                                        <p:tgtEl>
                                          <p:spTgt spid="80902">
                                            <p:txEl>
                                              <p:pRg st="1" end="1"/>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0902">
                                            <p:txEl>
                                              <p:pRg st="2" end="2"/>
                                            </p:txEl>
                                          </p:spTgt>
                                        </p:tgtEl>
                                        <p:attrNameLst>
                                          <p:attrName>style.visibility</p:attrName>
                                        </p:attrNameLst>
                                      </p:cBhvr>
                                      <p:to>
                                        <p:strVal val="visible"/>
                                      </p:to>
                                    </p:set>
                                    <p:animEffect transition="in" filter="wipe(left)">
                                      <p:cBhvr>
                                        <p:cTn id="35" dur="1000"/>
                                        <p:tgtEl>
                                          <p:spTgt spid="80902">
                                            <p:txEl>
                                              <p:pRg st="2" end="2"/>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0902">
                                            <p:txEl>
                                              <p:pRg st="3" end="3"/>
                                            </p:txEl>
                                          </p:spTgt>
                                        </p:tgtEl>
                                        <p:attrNameLst>
                                          <p:attrName>style.visibility</p:attrName>
                                        </p:attrNameLst>
                                      </p:cBhvr>
                                      <p:to>
                                        <p:strVal val="visible"/>
                                      </p:to>
                                    </p:set>
                                    <p:animEffect transition="in" filter="wipe(left)">
                                      <p:cBhvr>
                                        <p:cTn id="40" dur="1000"/>
                                        <p:tgtEl>
                                          <p:spTgt spid="80902">
                                            <p:txEl>
                                              <p:pRg st="3" end="3"/>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26626"/>
                                        </p:tgtEl>
                                        <p:attrNameLst>
                                          <p:attrName>style.visibility</p:attrName>
                                        </p:attrNameLst>
                                      </p:cBhvr>
                                      <p:to>
                                        <p:strVal val="visible"/>
                                      </p:to>
                                    </p:set>
                                    <p:animEffect transition="in" filter="fade">
                                      <p:cBhvr>
                                        <p:cTn id="43" dur="125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animBg="1"/>
      <p:bldP spid="80902" grpId="0" build="p" animBg="1"/>
      <p:bldP spid="8090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50" name="Text Box 6">
            <a:extLst>
              <a:ext uri="{FF2B5EF4-FFF2-40B4-BE49-F238E27FC236}">
                <a16:creationId xmlns:a16="http://schemas.microsoft.com/office/drawing/2014/main" id="{7A1363D2-2FD8-4448-A753-51A78B785F79}"/>
              </a:ext>
            </a:extLst>
          </p:cNvPr>
          <p:cNvSpPr txBox="1">
            <a:spLocks noChangeArrowheads="1"/>
          </p:cNvSpPr>
          <p:nvPr/>
        </p:nvSpPr>
        <p:spPr bwMode="auto">
          <a:xfrm>
            <a:off x="324715" y="2129410"/>
            <a:ext cx="8644717" cy="3724096"/>
          </a:xfrm>
          <a:prstGeom prst="rect">
            <a:avLst/>
          </a:prstGeom>
          <a:solidFill>
            <a:srgbClr val="FFFFFF">
              <a:alpha val="50195"/>
            </a:srgbClr>
          </a:solidFill>
          <a:ln w="9525" algn="ctr">
            <a:solidFill>
              <a:srgbClr val="FF3399"/>
            </a:solidFill>
            <a:miter lim="800000"/>
            <a:headEnd/>
            <a:tailEnd/>
          </a:ln>
        </p:spPr>
        <p:txBody>
          <a:bodyPr wrap="square">
            <a:spAutoFit/>
          </a:bodyPr>
          <a:lstStyle>
            <a:lvl1pPr marL="457200" indent="-457200">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a:buClr>
                <a:srgbClr val="CC3399"/>
              </a:buClr>
              <a:buSzPct val="150000"/>
              <a:buFontTx/>
              <a:buChar char="•"/>
            </a:pPr>
            <a:r>
              <a:rPr lang="es-ES" altLang="es-ES" sz="2400" b="0" dirty="0"/>
              <a:t>Orden establecido de los componentes</a:t>
            </a:r>
          </a:p>
          <a:p>
            <a:pPr>
              <a:buClr>
                <a:srgbClr val="CC3399"/>
              </a:buClr>
              <a:buSzPct val="150000"/>
              <a:buFontTx/>
              <a:buChar char="•"/>
            </a:pPr>
            <a:endParaRPr lang="es-ES" altLang="es-ES" sz="500" b="0" dirty="0"/>
          </a:p>
          <a:p>
            <a:pPr>
              <a:buClr>
                <a:srgbClr val="CC3399"/>
              </a:buClr>
              <a:buSzPct val="150000"/>
              <a:buFontTx/>
              <a:buChar char="•"/>
            </a:pPr>
            <a:r>
              <a:rPr lang="es-ES" altLang="es-ES" sz="2400" b="0" dirty="0"/>
              <a:t>Imprescindible aclarar al farmacéutico la forma farmacéutica que desea</a:t>
            </a:r>
          </a:p>
          <a:p>
            <a:pPr>
              <a:buClr>
                <a:srgbClr val="CC3399"/>
              </a:buClr>
              <a:buSzPct val="150000"/>
              <a:buFontTx/>
              <a:buChar char="•"/>
            </a:pPr>
            <a:endParaRPr lang="es-ES" altLang="es-ES" sz="500" b="0" dirty="0"/>
          </a:p>
          <a:p>
            <a:pPr>
              <a:buClr>
                <a:srgbClr val="CC3399"/>
              </a:buClr>
              <a:buSzPct val="150000"/>
              <a:buFontTx/>
              <a:buChar char="•"/>
            </a:pPr>
            <a:r>
              <a:rPr lang="es-ES" altLang="es-ES" sz="2400" b="0" dirty="0"/>
              <a:t>Especial cuidado con los principios activos muy potentes </a:t>
            </a:r>
            <a:r>
              <a:rPr lang="es-ES" altLang="es-ES" sz="2000" dirty="0">
                <a:solidFill>
                  <a:srgbClr val="CC3399"/>
                </a:solidFill>
              </a:rPr>
              <a:t>(1 miligramo son 1000 microgramos) </a:t>
            </a:r>
          </a:p>
          <a:p>
            <a:pPr>
              <a:buClr>
                <a:srgbClr val="CC3399"/>
              </a:buClr>
              <a:buSzPct val="150000"/>
              <a:buFontTx/>
              <a:buChar char="•"/>
            </a:pPr>
            <a:r>
              <a:rPr lang="es-ES" altLang="es-ES" sz="2400" b="0" dirty="0">
                <a:solidFill>
                  <a:srgbClr val="CC3399"/>
                </a:solidFill>
              </a:rPr>
              <a:t>OJO!! </a:t>
            </a:r>
            <a:r>
              <a:rPr lang="es-ES" altLang="es-ES" sz="2000" dirty="0">
                <a:solidFill>
                  <a:srgbClr val="CC3399"/>
                </a:solidFill>
              </a:rPr>
              <a:t>Microgramos con todas las letras</a:t>
            </a:r>
          </a:p>
          <a:p>
            <a:pPr>
              <a:buClr>
                <a:srgbClr val="CC3399"/>
              </a:buClr>
              <a:buSzPct val="150000"/>
              <a:buFontTx/>
              <a:buChar char="•"/>
            </a:pPr>
            <a:endParaRPr lang="es-ES" altLang="es-ES" sz="500" b="0" dirty="0"/>
          </a:p>
          <a:p>
            <a:pPr>
              <a:buClr>
                <a:srgbClr val="CC3399"/>
              </a:buClr>
              <a:buSzPct val="150000"/>
              <a:buFontTx/>
              <a:buChar char="•"/>
            </a:pPr>
            <a:r>
              <a:rPr lang="es-ES" altLang="es-ES" sz="2400" b="0" dirty="0"/>
              <a:t>Dosificación en gotas = </a:t>
            </a:r>
            <a:r>
              <a:rPr lang="es-ES" altLang="es-ES" sz="2400" b="0" dirty="0" err="1"/>
              <a:t>nº</a:t>
            </a:r>
            <a:r>
              <a:rPr lang="es-ES" altLang="es-ES" sz="2400" b="0" dirty="0"/>
              <a:t> romanos (</a:t>
            </a:r>
            <a:r>
              <a:rPr lang="es-ES" altLang="es-ES" sz="2000" b="0" dirty="0"/>
              <a:t>Ej. </a:t>
            </a:r>
            <a:r>
              <a:rPr lang="es-ES" altLang="es-ES" sz="2000" dirty="0">
                <a:solidFill>
                  <a:srgbClr val="CC3399"/>
                </a:solidFill>
              </a:rPr>
              <a:t>XX gotas)</a:t>
            </a:r>
          </a:p>
          <a:p>
            <a:pPr>
              <a:buClr>
                <a:srgbClr val="CC3399"/>
              </a:buClr>
              <a:buSzPct val="150000"/>
              <a:buFontTx/>
              <a:buChar char="•"/>
            </a:pPr>
            <a:endParaRPr lang="es-ES" altLang="es-ES" sz="500" b="0" dirty="0"/>
          </a:p>
          <a:p>
            <a:pPr>
              <a:buClr>
                <a:srgbClr val="CC3399"/>
              </a:buClr>
              <a:buSzPct val="150000"/>
              <a:buFontTx/>
              <a:buChar char="•"/>
            </a:pPr>
            <a:r>
              <a:rPr lang="es-ES" altLang="es-ES" sz="2400" b="0" dirty="0"/>
              <a:t>La cantidad total del preparado irá en consonancia con la duración del tratamiento</a:t>
            </a:r>
          </a:p>
        </p:txBody>
      </p:sp>
      <p:sp>
        <p:nvSpPr>
          <p:cNvPr id="9" name="AutoShape 2">
            <a:extLst>
              <a:ext uri="{FF2B5EF4-FFF2-40B4-BE49-F238E27FC236}">
                <a16:creationId xmlns:a16="http://schemas.microsoft.com/office/drawing/2014/main" id="{3F7FE6F5-2506-4F4A-9306-5745B9B1B138}"/>
              </a:ext>
            </a:extLst>
          </p:cNvPr>
          <p:cNvSpPr>
            <a:spLocks noChangeArrowheads="1"/>
          </p:cNvSpPr>
          <p:nvPr/>
        </p:nvSpPr>
        <p:spPr bwMode="gray">
          <a:xfrm>
            <a:off x="324716" y="533101"/>
            <a:ext cx="3373438" cy="457200"/>
          </a:xfrm>
          <a:prstGeom prst="roundRect">
            <a:avLst>
              <a:gd name="adj" fmla="val 49106"/>
            </a:avLst>
          </a:prstGeom>
          <a:solidFill>
            <a:srgbClr val="CC3399"/>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1" hangingPunct="1"/>
            <a:r>
              <a:rPr lang="es-ES" altLang="es-ES" sz="2400" dirty="0">
                <a:solidFill>
                  <a:schemeClr val="bg1"/>
                </a:solidFill>
              </a:rPr>
              <a:t>Receta Médica</a:t>
            </a:r>
            <a:endParaRPr lang="es-ES" altLang="es-ES" sz="2400" b="0" dirty="0">
              <a:solidFill>
                <a:schemeClr val="bg1"/>
              </a:solidFill>
            </a:endParaRPr>
          </a:p>
        </p:txBody>
      </p:sp>
      <p:sp>
        <p:nvSpPr>
          <p:cNvPr id="10" name="AutoShape 7">
            <a:extLst>
              <a:ext uri="{FF2B5EF4-FFF2-40B4-BE49-F238E27FC236}">
                <a16:creationId xmlns:a16="http://schemas.microsoft.com/office/drawing/2014/main" id="{9B4049DF-544C-416E-A1CA-93B009D0529F}"/>
              </a:ext>
            </a:extLst>
          </p:cNvPr>
          <p:cNvSpPr>
            <a:spLocks noChangeArrowheads="1"/>
          </p:cNvSpPr>
          <p:nvPr/>
        </p:nvSpPr>
        <p:spPr bwMode="gray">
          <a:xfrm>
            <a:off x="324717" y="1135954"/>
            <a:ext cx="5771284" cy="720725"/>
          </a:xfrm>
          <a:prstGeom prst="roundRect">
            <a:avLst>
              <a:gd name="adj" fmla="val 49106"/>
            </a:avLst>
          </a:prstGeom>
          <a:solidFill>
            <a:srgbClr val="008EFF"/>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1" hangingPunct="1">
              <a:lnSpc>
                <a:spcPct val="90000"/>
              </a:lnSpc>
            </a:pPr>
            <a:r>
              <a:rPr lang="es-ES" altLang="es-ES" sz="1800" dirty="0">
                <a:solidFill>
                  <a:schemeClr val="bg1"/>
                </a:solidFill>
              </a:rPr>
              <a:t>R.D. 1718/2010, de 17 de diciembre </a:t>
            </a:r>
          </a:p>
          <a:p>
            <a:pPr eaLnBrk="1" hangingPunct="1">
              <a:lnSpc>
                <a:spcPct val="90000"/>
              </a:lnSpc>
            </a:pPr>
            <a:r>
              <a:rPr lang="es-ES" altLang="es-ES" sz="1800" dirty="0">
                <a:solidFill>
                  <a:schemeClr val="bg1"/>
                </a:solidFill>
              </a:rPr>
              <a:t>sobre receta médica y órdenes de dispensación</a:t>
            </a:r>
            <a:endParaRPr lang="es-ES" altLang="es-ES" sz="1800" b="0" dirty="0">
              <a:solidFill>
                <a:schemeClr val="bg1"/>
              </a:solidFill>
            </a:endParaRPr>
          </a:p>
        </p:txBody>
      </p:sp>
      <p:sp>
        <p:nvSpPr>
          <p:cNvPr id="12" name="CuadroTexto 11">
            <a:extLst>
              <a:ext uri="{FF2B5EF4-FFF2-40B4-BE49-F238E27FC236}">
                <a16:creationId xmlns:a16="http://schemas.microsoft.com/office/drawing/2014/main" id="{85C0A53A-CD7B-49AA-872A-7BB18A438CA6}"/>
              </a:ext>
            </a:extLst>
          </p:cNvPr>
          <p:cNvSpPr txBox="1"/>
          <p:nvPr/>
        </p:nvSpPr>
        <p:spPr>
          <a:xfrm>
            <a:off x="324002" y="6169748"/>
            <a:ext cx="11529947" cy="215444"/>
          </a:xfrm>
          <a:prstGeom prst="rect">
            <a:avLst/>
          </a:prstGeom>
          <a:solidFill>
            <a:srgbClr val="21BBEF"/>
          </a:solidFill>
        </p:spPr>
        <p:txBody>
          <a:bodyPr wrap="square" rtlCol="0">
            <a:spAutoFit/>
          </a:bodyPr>
          <a:lstStyle/>
          <a:p>
            <a:r>
              <a:rPr lang="es-ES" sz="800" dirty="0" err="1">
                <a:solidFill>
                  <a:srgbClr val="21BBEF"/>
                </a:solidFill>
              </a:rPr>
              <a:t>hj</a:t>
            </a:r>
            <a:endParaRPr lang="es-ES" sz="800" dirty="0">
              <a:solidFill>
                <a:srgbClr val="21BBEF"/>
              </a:solidFill>
            </a:endParaRPr>
          </a:p>
        </p:txBody>
      </p:sp>
      <p:pic>
        <p:nvPicPr>
          <p:cNvPr id="13" name="Imagen 2">
            <a:extLst>
              <a:ext uri="{FF2B5EF4-FFF2-40B4-BE49-F238E27FC236}">
                <a16:creationId xmlns:a16="http://schemas.microsoft.com/office/drawing/2014/main" id="{EBB1C70B-F2CE-4EB0-AEFB-79D03C0821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3121" y="5299322"/>
            <a:ext cx="1577959" cy="111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3">
            <a:extLst>
              <a:ext uri="{FF2B5EF4-FFF2-40B4-BE49-F238E27FC236}">
                <a16:creationId xmlns:a16="http://schemas.microsoft.com/office/drawing/2014/main" id="{46440FB0-39D9-416D-8165-75C1C4140873}"/>
              </a:ext>
            </a:extLst>
          </p:cNvPr>
          <p:cNvSpPr txBox="1"/>
          <p:nvPr/>
        </p:nvSpPr>
        <p:spPr>
          <a:xfrm>
            <a:off x="10597133" y="6178563"/>
            <a:ext cx="1516066" cy="384977"/>
          </a:xfrm>
          <a:prstGeom prst="rect">
            <a:avLst/>
          </a:prstGeom>
          <a:noFill/>
        </p:spPr>
        <p:txBody>
          <a:bodyPr wrap="square">
            <a:spAutoFit/>
          </a:bodyPr>
          <a:lstStyle/>
          <a:p>
            <a:pPr algn="ctr">
              <a:lnSpc>
                <a:spcPts val="1200"/>
              </a:lnSpc>
              <a:defRPr/>
            </a:pPr>
            <a:r>
              <a:rPr lang="es-ES" sz="1000" b="1" dirty="0">
                <a:solidFill>
                  <a:schemeClr val="tx1">
                    <a:lumMod val="65000"/>
                    <a:lumOff val="35000"/>
                  </a:schemeClr>
                </a:solidFill>
              </a:rPr>
              <a:t>Dr. Rafael Puerto</a:t>
            </a:r>
          </a:p>
          <a:p>
            <a:pPr algn="ctr">
              <a:lnSpc>
                <a:spcPts val="1200"/>
              </a:lnSpc>
              <a:defRPr/>
            </a:pPr>
            <a:r>
              <a:rPr lang="es-ES" sz="800" dirty="0">
                <a:solidFill>
                  <a:schemeClr val="tx1">
                    <a:lumMod val="65000"/>
                    <a:lumOff val="35000"/>
                  </a:schemeClr>
                </a:solidFill>
              </a:rPr>
              <a:t>@19RafaPuerto96</a:t>
            </a:r>
          </a:p>
        </p:txBody>
      </p:sp>
      <p:pic>
        <p:nvPicPr>
          <p:cNvPr id="15" name="Imagen 14" descr="Resultado de imagen de LOGO DEL COLEGIO OFICIAL DE FARMACÉUTICOS DE MALAGA">
            <a:extLst>
              <a:ext uri="{FF2B5EF4-FFF2-40B4-BE49-F238E27FC236}">
                <a16:creationId xmlns:a16="http://schemas.microsoft.com/office/drawing/2014/main" id="{9966941B-1ECF-43F7-9D18-5E2EB03643F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4510" y="5975329"/>
            <a:ext cx="666750" cy="671433"/>
          </a:xfrm>
          <a:prstGeom prst="rect">
            <a:avLst/>
          </a:prstGeom>
          <a:noFill/>
        </p:spPr>
      </p:pic>
      <p:pic>
        <p:nvPicPr>
          <p:cNvPr id="16" name="Imagen 15">
            <a:extLst>
              <a:ext uri="{FF2B5EF4-FFF2-40B4-BE49-F238E27FC236}">
                <a16:creationId xmlns:a16="http://schemas.microsoft.com/office/drawing/2014/main" id="{0B02369D-A24E-4C09-8D6E-BC7654DC12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50" y="5977421"/>
            <a:ext cx="1479550" cy="669496"/>
          </a:xfrm>
          <a:prstGeom prst="rect">
            <a:avLst/>
          </a:prstGeom>
        </p:spPr>
      </p:pic>
      <p:pic>
        <p:nvPicPr>
          <p:cNvPr id="17" name="Imagen 12" descr="LA ATENCIÓN FARMACÉUTICA AYUDA A REDUCIR, A TRAVÉS DE LA EDUCACIÓN ...">
            <a:extLst>
              <a:ext uri="{FF2B5EF4-FFF2-40B4-BE49-F238E27FC236}">
                <a16:creationId xmlns:a16="http://schemas.microsoft.com/office/drawing/2014/main" id="{484CE154-5338-4E38-9E13-E0C61D57238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69432" y="2581438"/>
            <a:ext cx="2912394" cy="2910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2" name="Text Box 8">
            <a:extLst>
              <a:ext uri="{FF2B5EF4-FFF2-40B4-BE49-F238E27FC236}">
                <a16:creationId xmlns:a16="http://schemas.microsoft.com/office/drawing/2014/main" id="{76A74C54-775C-41A0-B171-B0E2CD974593}"/>
              </a:ext>
            </a:extLst>
          </p:cNvPr>
          <p:cNvSpPr txBox="1">
            <a:spLocks noChangeArrowheads="1"/>
          </p:cNvSpPr>
          <p:nvPr/>
        </p:nvSpPr>
        <p:spPr bwMode="auto">
          <a:xfrm rot="1716639">
            <a:off x="6988639" y="2283267"/>
            <a:ext cx="3144838" cy="457200"/>
          </a:xfrm>
          <a:prstGeom prst="rect">
            <a:avLst/>
          </a:prstGeom>
          <a:solidFill>
            <a:srgbClr val="CC3399"/>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a:spcBef>
                <a:spcPct val="50000"/>
              </a:spcBef>
            </a:pPr>
            <a:r>
              <a:rPr lang="es-ES" altLang="es-ES" sz="2400" dirty="0">
                <a:solidFill>
                  <a:schemeClr val="bg1"/>
                </a:solidFill>
              </a:rPr>
              <a:t>Aspectos galénicos</a:t>
            </a:r>
          </a:p>
        </p:txBody>
      </p:sp>
    </p:spTree>
    <p:extLst>
      <p:ext uri="{BB962C8B-B14F-4D97-AF65-F5344CB8AC3E}">
        <p14:creationId xmlns:p14="http://schemas.microsoft.com/office/powerpoint/2010/main" val="12019990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4152"/>
                                        </p:tgtEl>
                                        <p:attrNameLst>
                                          <p:attrName>style.visibility</p:attrName>
                                        </p:attrNameLst>
                                      </p:cBhvr>
                                      <p:to>
                                        <p:strVal val="visible"/>
                                      </p:to>
                                    </p:set>
                                    <p:animEffect transition="in" filter="wipe(left)">
                                      <p:cBhvr>
                                        <p:cTn id="7" dur="1000"/>
                                        <p:tgtEl>
                                          <p:spTgt spid="1341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4150">
                                            <p:bg/>
                                          </p:spTgt>
                                        </p:tgtEl>
                                        <p:attrNameLst>
                                          <p:attrName>style.visibility</p:attrName>
                                        </p:attrNameLst>
                                      </p:cBhvr>
                                      <p:to>
                                        <p:strVal val="visible"/>
                                      </p:to>
                                    </p:set>
                                    <p:animEffect transition="in" filter="wipe(left)">
                                      <p:cBhvr>
                                        <p:cTn id="12" dur="1000"/>
                                        <p:tgtEl>
                                          <p:spTgt spid="134150">
                                            <p:bg/>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4150">
                                            <p:txEl>
                                              <p:pRg st="0" end="0"/>
                                            </p:txEl>
                                          </p:spTgt>
                                        </p:tgtEl>
                                        <p:attrNameLst>
                                          <p:attrName>style.visibility</p:attrName>
                                        </p:attrNameLst>
                                      </p:cBhvr>
                                      <p:to>
                                        <p:strVal val="visible"/>
                                      </p:to>
                                    </p:set>
                                    <p:animEffect transition="in" filter="wipe(left)">
                                      <p:cBhvr>
                                        <p:cTn id="17" dur="1000"/>
                                        <p:tgtEl>
                                          <p:spTgt spid="13415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4150">
                                            <p:txEl>
                                              <p:pRg st="2" end="2"/>
                                            </p:txEl>
                                          </p:spTgt>
                                        </p:tgtEl>
                                        <p:attrNameLst>
                                          <p:attrName>style.visibility</p:attrName>
                                        </p:attrNameLst>
                                      </p:cBhvr>
                                      <p:to>
                                        <p:strVal val="visible"/>
                                      </p:to>
                                    </p:set>
                                    <p:animEffect transition="in" filter="wipe(left)">
                                      <p:cBhvr>
                                        <p:cTn id="22" dur="1000"/>
                                        <p:tgtEl>
                                          <p:spTgt spid="134150">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4150">
                                            <p:txEl>
                                              <p:pRg st="4" end="4"/>
                                            </p:txEl>
                                          </p:spTgt>
                                        </p:tgtEl>
                                        <p:attrNameLst>
                                          <p:attrName>style.visibility</p:attrName>
                                        </p:attrNameLst>
                                      </p:cBhvr>
                                      <p:to>
                                        <p:strVal val="visible"/>
                                      </p:to>
                                    </p:set>
                                    <p:animEffect transition="in" filter="wipe(left)">
                                      <p:cBhvr>
                                        <p:cTn id="27" dur="1000"/>
                                        <p:tgtEl>
                                          <p:spTgt spid="13415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4150">
                                            <p:txEl>
                                              <p:pRg st="5" end="5"/>
                                            </p:txEl>
                                          </p:spTgt>
                                        </p:tgtEl>
                                        <p:attrNameLst>
                                          <p:attrName>style.visibility</p:attrName>
                                        </p:attrNameLst>
                                      </p:cBhvr>
                                      <p:to>
                                        <p:strVal val="visible"/>
                                      </p:to>
                                    </p:set>
                                    <p:animEffect transition="in" filter="wipe(left)">
                                      <p:cBhvr>
                                        <p:cTn id="32" dur="1000"/>
                                        <p:tgtEl>
                                          <p:spTgt spid="134150">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4150">
                                            <p:txEl>
                                              <p:pRg st="7" end="7"/>
                                            </p:txEl>
                                          </p:spTgt>
                                        </p:tgtEl>
                                        <p:attrNameLst>
                                          <p:attrName>style.visibility</p:attrName>
                                        </p:attrNameLst>
                                      </p:cBhvr>
                                      <p:to>
                                        <p:strVal val="visible"/>
                                      </p:to>
                                    </p:set>
                                    <p:animEffect transition="in" filter="wipe(left)">
                                      <p:cBhvr>
                                        <p:cTn id="37" dur="1000"/>
                                        <p:tgtEl>
                                          <p:spTgt spid="134150">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34150">
                                            <p:txEl>
                                              <p:pRg st="9" end="9"/>
                                            </p:txEl>
                                          </p:spTgt>
                                        </p:tgtEl>
                                        <p:attrNameLst>
                                          <p:attrName>style.visibility</p:attrName>
                                        </p:attrNameLst>
                                      </p:cBhvr>
                                      <p:to>
                                        <p:strVal val="visible"/>
                                      </p:to>
                                    </p:set>
                                    <p:animEffect transition="in" filter="wipe(left)">
                                      <p:cBhvr>
                                        <p:cTn id="42" dur="1000"/>
                                        <p:tgtEl>
                                          <p:spTgt spid="134150">
                                            <p:txEl>
                                              <p:pRg st="9" end="9"/>
                                            </p:txEl>
                                          </p:spTgt>
                                        </p:tgtEl>
                                      </p:cBhvr>
                                    </p:animEffect>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0" grpId="0" build="p" animBg="1"/>
      <p:bldP spid="13415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4" name="Text Box 6">
            <a:extLst>
              <a:ext uri="{FF2B5EF4-FFF2-40B4-BE49-F238E27FC236}">
                <a16:creationId xmlns:a16="http://schemas.microsoft.com/office/drawing/2014/main" id="{2F3B6B84-3222-4074-A2C7-AAD8AFA0A567}"/>
              </a:ext>
            </a:extLst>
          </p:cNvPr>
          <p:cNvSpPr txBox="1">
            <a:spLocks noChangeArrowheads="1"/>
          </p:cNvSpPr>
          <p:nvPr/>
        </p:nvSpPr>
        <p:spPr bwMode="auto">
          <a:xfrm>
            <a:off x="324716" y="2148206"/>
            <a:ext cx="8123238" cy="3585597"/>
          </a:xfrm>
          <a:prstGeom prst="rect">
            <a:avLst/>
          </a:prstGeom>
          <a:solidFill>
            <a:srgbClr val="FFFFFF">
              <a:alpha val="50195"/>
            </a:srgbClr>
          </a:solidFill>
          <a:ln w="9525" algn="ctr">
            <a:solidFill>
              <a:srgbClr val="FF3399"/>
            </a:solidFill>
            <a:miter lim="800000"/>
            <a:headEnd/>
            <a:tailEnd/>
          </a:ln>
        </p:spPr>
        <p:txBody>
          <a:bodyPr>
            <a:spAutoFit/>
          </a:bodyPr>
          <a:lstStyle>
            <a:lvl1pPr marL="457200" indent="-457200">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a:buClr>
                <a:srgbClr val="CC3399"/>
              </a:buClr>
              <a:buSzPct val="150000"/>
              <a:buFontTx/>
              <a:buChar char="•"/>
            </a:pPr>
            <a:r>
              <a:rPr lang="es-ES" altLang="es-ES" sz="2400" b="0" dirty="0"/>
              <a:t>Escritura con medios mecánicos o informáticos</a:t>
            </a:r>
          </a:p>
          <a:p>
            <a:pPr>
              <a:buClr>
                <a:srgbClr val="CC3399"/>
              </a:buClr>
              <a:buSzPct val="150000"/>
              <a:buFontTx/>
              <a:buChar char="•"/>
            </a:pPr>
            <a:endParaRPr lang="es-ES" altLang="es-ES" sz="500" b="0" dirty="0"/>
          </a:p>
          <a:p>
            <a:pPr>
              <a:buClr>
                <a:srgbClr val="CC3399"/>
              </a:buClr>
              <a:buSzPct val="150000"/>
              <a:buFontTx/>
              <a:buChar char="•"/>
            </a:pPr>
            <a:r>
              <a:rPr lang="es-ES" altLang="es-ES" sz="2400" b="0" dirty="0"/>
              <a:t>Atender al farmacéutico para aclarar dudas</a:t>
            </a:r>
          </a:p>
          <a:p>
            <a:pPr>
              <a:buClr>
                <a:srgbClr val="CC3399"/>
              </a:buClr>
              <a:buSzPct val="150000"/>
              <a:buFontTx/>
              <a:buChar char="•"/>
            </a:pPr>
            <a:endParaRPr lang="es-ES" altLang="es-ES" sz="500" b="0" dirty="0"/>
          </a:p>
          <a:p>
            <a:pPr>
              <a:buClr>
                <a:srgbClr val="CC3399"/>
              </a:buClr>
              <a:buSzPct val="150000"/>
              <a:buFontTx/>
              <a:buChar char="•"/>
            </a:pPr>
            <a:r>
              <a:rPr lang="es-ES" altLang="es-ES" sz="2400" b="0" dirty="0"/>
              <a:t>Sentido las asociaciones de distintos principios activos</a:t>
            </a:r>
          </a:p>
          <a:p>
            <a:pPr>
              <a:buClr>
                <a:srgbClr val="CC3399"/>
              </a:buClr>
              <a:buSzPct val="150000"/>
              <a:buFontTx/>
              <a:buChar char="•"/>
            </a:pPr>
            <a:endParaRPr lang="es-ES" altLang="es-ES" sz="500" b="0" dirty="0"/>
          </a:p>
          <a:p>
            <a:pPr>
              <a:buClr>
                <a:srgbClr val="CC3399"/>
              </a:buClr>
              <a:buSzPct val="150000"/>
              <a:buFontTx/>
              <a:buChar char="•"/>
            </a:pPr>
            <a:r>
              <a:rPr lang="es-ES" altLang="es-ES" sz="2400" b="0" dirty="0"/>
              <a:t>No utilizar especialidades farmacéuticas salvo excepción</a:t>
            </a:r>
          </a:p>
          <a:p>
            <a:pPr>
              <a:buClr>
                <a:srgbClr val="CC3399"/>
              </a:buClr>
              <a:buSzPct val="150000"/>
              <a:buFontTx/>
              <a:buChar char="•"/>
            </a:pPr>
            <a:endParaRPr lang="es-ES" altLang="es-ES" sz="500" b="0" dirty="0"/>
          </a:p>
          <a:p>
            <a:pPr>
              <a:buClr>
                <a:srgbClr val="CC3399"/>
              </a:buClr>
              <a:buSzPct val="150000"/>
              <a:buFontTx/>
              <a:buChar char="•"/>
            </a:pPr>
            <a:r>
              <a:rPr lang="es-ES" altLang="es-ES" sz="2400" b="0" dirty="0"/>
              <a:t>Duración del tratamiento 10 días</a:t>
            </a:r>
          </a:p>
          <a:p>
            <a:pPr>
              <a:buClr>
                <a:srgbClr val="CC3399"/>
              </a:buClr>
              <a:buSzPct val="150000"/>
              <a:buFontTx/>
              <a:buChar char="•"/>
            </a:pPr>
            <a:endParaRPr lang="es-ES" altLang="es-ES" sz="500" b="0" dirty="0"/>
          </a:p>
          <a:p>
            <a:pPr>
              <a:buClr>
                <a:srgbClr val="CC3399"/>
              </a:buClr>
              <a:buSzPct val="150000"/>
              <a:buFontTx/>
              <a:buChar char="•"/>
            </a:pPr>
            <a:r>
              <a:rPr lang="es-ES" altLang="es-ES" sz="2400" b="0" dirty="0"/>
              <a:t>Si así se indica puede durar hasta 3 meses</a:t>
            </a:r>
          </a:p>
          <a:p>
            <a:pPr marL="0" indent="0">
              <a:buClr>
                <a:srgbClr val="CC3399"/>
              </a:buClr>
              <a:buSzPct val="150000"/>
            </a:pPr>
            <a:endParaRPr lang="es-ES" altLang="es-ES" sz="500" b="0" dirty="0"/>
          </a:p>
          <a:p>
            <a:pPr>
              <a:buClr>
                <a:srgbClr val="CC3399"/>
              </a:buClr>
              <a:buSzPct val="150000"/>
              <a:buFontTx/>
              <a:buChar char="•"/>
            </a:pPr>
            <a:r>
              <a:rPr lang="es-ES" altLang="es-ES" sz="2400" b="0" dirty="0"/>
              <a:t>No se puede escribir mas de una fórmula</a:t>
            </a:r>
            <a:endParaRPr lang="es-ES" altLang="es-ES" sz="2400" b="0" dirty="0">
              <a:solidFill>
                <a:srgbClr val="CC0066"/>
              </a:solidFill>
            </a:endParaRPr>
          </a:p>
        </p:txBody>
      </p:sp>
      <p:sp>
        <p:nvSpPr>
          <p:cNvPr id="9" name="AutoShape 2">
            <a:extLst>
              <a:ext uri="{FF2B5EF4-FFF2-40B4-BE49-F238E27FC236}">
                <a16:creationId xmlns:a16="http://schemas.microsoft.com/office/drawing/2014/main" id="{7E2A72D4-9EE3-47B5-AB08-65B6D337C27C}"/>
              </a:ext>
            </a:extLst>
          </p:cNvPr>
          <p:cNvSpPr>
            <a:spLocks noChangeArrowheads="1"/>
          </p:cNvSpPr>
          <p:nvPr/>
        </p:nvSpPr>
        <p:spPr bwMode="gray">
          <a:xfrm>
            <a:off x="324716" y="533101"/>
            <a:ext cx="3373438" cy="457200"/>
          </a:xfrm>
          <a:prstGeom prst="roundRect">
            <a:avLst>
              <a:gd name="adj" fmla="val 49106"/>
            </a:avLst>
          </a:prstGeom>
          <a:solidFill>
            <a:srgbClr val="CC3399"/>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1" hangingPunct="1"/>
            <a:r>
              <a:rPr lang="es-ES" altLang="es-ES" sz="2400" dirty="0">
                <a:solidFill>
                  <a:schemeClr val="bg1"/>
                </a:solidFill>
              </a:rPr>
              <a:t>Receta Médica</a:t>
            </a:r>
            <a:endParaRPr lang="es-ES" altLang="es-ES" sz="2400" b="0" dirty="0">
              <a:solidFill>
                <a:schemeClr val="bg1"/>
              </a:solidFill>
            </a:endParaRPr>
          </a:p>
        </p:txBody>
      </p:sp>
      <p:sp>
        <p:nvSpPr>
          <p:cNvPr id="10" name="AutoShape 7">
            <a:extLst>
              <a:ext uri="{FF2B5EF4-FFF2-40B4-BE49-F238E27FC236}">
                <a16:creationId xmlns:a16="http://schemas.microsoft.com/office/drawing/2014/main" id="{5A223E5C-89B5-4A9B-A1F2-9B0F1C7A2397}"/>
              </a:ext>
            </a:extLst>
          </p:cNvPr>
          <p:cNvSpPr>
            <a:spLocks noChangeArrowheads="1"/>
          </p:cNvSpPr>
          <p:nvPr/>
        </p:nvSpPr>
        <p:spPr bwMode="gray">
          <a:xfrm>
            <a:off x="324717" y="1135954"/>
            <a:ext cx="5771284" cy="720725"/>
          </a:xfrm>
          <a:prstGeom prst="roundRect">
            <a:avLst>
              <a:gd name="adj" fmla="val 49106"/>
            </a:avLst>
          </a:prstGeom>
          <a:solidFill>
            <a:srgbClr val="008EFF"/>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1" hangingPunct="1">
              <a:lnSpc>
                <a:spcPct val="90000"/>
              </a:lnSpc>
            </a:pPr>
            <a:r>
              <a:rPr lang="es-ES" altLang="es-ES" sz="1800" dirty="0">
                <a:solidFill>
                  <a:schemeClr val="bg1"/>
                </a:solidFill>
              </a:rPr>
              <a:t>R.D. 1718/2010, de 17 de diciembre </a:t>
            </a:r>
          </a:p>
          <a:p>
            <a:pPr eaLnBrk="1" hangingPunct="1">
              <a:lnSpc>
                <a:spcPct val="90000"/>
              </a:lnSpc>
            </a:pPr>
            <a:r>
              <a:rPr lang="es-ES" altLang="es-ES" sz="1800" dirty="0">
                <a:solidFill>
                  <a:schemeClr val="bg1"/>
                </a:solidFill>
              </a:rPr>
              <a:t>sobre receta médica y órdenes de dispensación</a:t>
            </a:r>
            <a:endParaRPr lang="es-ES" altLang="es-ES" sz="1800" b="0" dirty="0">
              <a:solidFill>
                <a:schemeClr val="bg1"/>
              </a:solidFill>
            </a:endParaRPr>
          </a:p>
        </p:txBody>
      </p:sp>
      <p:sp>
        <p:nvSpPr>
          <p:cNvPr id="13" name="CuadroTexto 12">
            <a:extLst>
              <a:ext uri="{FF2B5EF4-FFF2-40B4-BE49-F238E27FC236}">
                <a16:creationId xmlns:a16="http://schemas.microsoft.com/office/drawing/2014/main" id="{3D19BE3D-EDE6-4D0B-8489-30C6144D4F32}"/>
              </a:ext>
            </a:extLst>
          </p:cNvPr>
          <p:cNvSpPr txBox="1"/>
          <p:nvPr/>
        </p:nvSpPr>
        <p:spPr>
          <a:xfrm>
            <a:off x="324002" y="6169748"/>
            <a:ext cx="11529947" cy="215444"/>
          </a:xfrm>
          <a:prstGeom prst="rect">
            <a:avLst/>
          </a:prstGeom>
          <a:solidFill>
            <a:srgbClr val="21BBEF"/>
          </a:solidFill>
        </p:spPr>
        <p:txBody>
          <a:bodyPr wrap="square" rtlCol="0">
            <a:spAutoFit/>
          </a:bodyPr>
          <a:lstStyle/>
          <a:p>
            <a:r>
              <a:rPr lang="es-ES" sz="800" dirty="0" err="1">
                <a:solidFill>
                  <a:srgbClr val="21BBEF"/>
                </a:solidFill>
              </a:rPr>
              <a:t>hj</a:t>
            </a:r>
            <a:endParaRPr lang="es-ES" sz="800" dirty="0">
              <a:solidFill>
                <a:srgbClr val="21BBEF"/>
              </a:solidFill>
            </a:endParaRPr>
          </a:p>
        </p:txBody>
      </p:sp>
      <p:sp>
        <p:nvSpPr>
          <p:cNvPr id="15" name="CuadroTexto 14">
            <a:extLst>
              <a:ext uri="{FF2B5EF4-FFF2-40B4-BE49-F238E27FC236}">
                <a16:creationId xmlns:a16="http://schemas.microsoft.com/office/drawing/2014/main" id="{F6AE0E14-45C4-4E86-B4D6-044FBC6C04F5}"/>
              </a:ext>
            </a:extLst>
          </p:cNvPr>
          <p:cNvSpPr txBox="1"/>
          <p:nvPr/>
        </p:nvSpPr>
        <p:spPr>
          <a:xfrm>
            <a:off x="10597133" y="6178563"/>
            <a:ext cx="1516066" cy="384977"/>
          </a:xfrm>
          <a:prstGeom prst="rect">
            <a:avLst/>
          </a:prstGeom>
          <a:noFill/>
        </p:spPr>
        <p:txBody>
          <a:bodyPr wrap="square">
            <a:spAutoFit/>
          </a:bodyPr>
          <a:lstStyle/>
          <a:p>
            <a:pPr algn="ctr">
              <a:lnSpc>
                <a:spcPts val="1200"/>
              </a:lnSpc>
              <a:defRPr/>
            </a:pPr>
            <a:r>
              <a:rPr lang="es-ES" sz="1000" b="1" dirty="0">
                <a:solidFill>
                  <a:schemeClr val="tx1">
                    <a:lumMod val="65000"/>
                    <a:lumOff val="35000"/>
                  </a:schemeClr>
                </a:solidFill>
              </a:rPr>
              <a:t>Dr. Rafael Puerto</a:t>
            </a:r>
          </a:p>
          <a:p>
            <a:pPr algn="ctr">
              <a:lnSpc>
                <a:spcPts val="1200"/>
              </a:lnSpc>
              <a:defRPr/>
            </a:pPr>
            <a:r>
              <a:rPr lang="es-ES" sz="800" dirty="0">
                <a:solidFill>
                  <a:schemeClr val="tx1">
                    <a:lumMod val="65000"/>
                    <a:lumOff val="35000"/>
                  </a:schemeClr>
                </a:solidFill>
              </a:rPr>
              <a:t>@19RafaPuerto96</a:t>
            </a:r>
          </a:p>
        </p:txBody>
      </p:sp>
      <p:pic>
        <p:nvPicPr>
          <p:cNvPr id="16" name="Imagen 15" descr="Resultado de imagen de LOGO DEL COLEGIO OFICIAL DE FARMACÉUTICOS DE MALAGA">
            <a:extLst>
              <a:ext uri="{FF2B5EF4-FFF2-40B4-BE49-F238E27FC236}">
                <a16:creationId xmlns:a16="http://schemas.microsoft.com/office/drawing/2014/main" id="{E4BC70D1-3DAF-4B00-8A46-7A3D43CF6B6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24510" y="5975329"/>
            <a:ext cx="666750" cy="671433"/>
          </a:xfrm>
          <a:prstGeom prst="rect">
            <a:avLst/>
          </a:prstGeom>
          <a:noFill/>
        </p:spPr>
      </p:pic>
      <p:pic>
        <p:nvPicPr>
          <p:cNvPr id="17" name="Imagen 16">
            <a:extLst>
              <a:ext uri="{FF2B5EF4-FFF2-40B4-BE49-F238E27FC236}">
                <a16:creationId xmlns:a16="http://schemas.microsoft.com/office/drawing/2014/main" id="{AFDCF098-B16B-4F09-ACFA-C0D5F8E0DF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9350" y="5977421"/>
            <a:ext cx="1479550" cy="669496"/>
          </a:xfrm>
          <a:prstGeom prst="rect">
            <a:avLst/>
          </a:prstGeom>
        </p:spPr>
      </p:pic>
      <p:pic>
        <p:nvPicPr>
          <p:cNvPr id="12" name="Imagen 11" descr="Polenta News: Corporativismo Médico: revoltante!">
            <a:extLst>
              <a:ext uri="{FF2B5EF4-FFF2-40B4-BE49-F238E27FC236}">
                <a16:creationId xmlns:a16="http://schemas.microsoft.com/office/drawing/2014/main" id="{DDBEBD7E-823E-4867-B08D-5F7C1B72D3E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63098" y="3542180"/>
            <a:ext cx="3690852" cy="1848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6" name="Text Box 8">
            <a:extLst>
              <a:ext uri="{FF2B5EF4-FFF2-40B4-BE49-F238E27FC236}">
                <a16:creationId xmlns:a16="http://schemas.microsoft.com/office/drawing/2014/main" id="{C9FD2B80-D201-4609-AAD6-11D08BDC8396}"/>
              </a:ext>
            </a:extLst>
          </p:cNvPr>
          <p:cNvSpPr txBox="1">
            <a:spLocks noChangeArrowheads="1"/>
          </p:cNvSpPr>
          <p:nvPr/>
        </p:nvSpPr>
        <p:spPr bwMode="auto">
          <a:xfrm rot="1644510">
            <a:off x="6535870" y="2192951"/>
            <a:ext cx="3040063" cy="457200"/>
          </a:xfrm>
          <a:prstGeom prst="rect">
            <a:avLst/>
          </a:prstGeom>
          <a:solidFill>
            <a:srgbClr val="CC3399"/>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a:spcBef>
                <a:spcPct val="50000"/>
              </a:spcBef>
            </a:pPr>
            <a:r>
              <a:rPr lang="es-ES" altLang="es-ES" sz="2400" dirty="0">
                <a:solidFill>
                  <a:schemeClr val="bg1"/>
                </a:solidFill>
              </a:rPr>
              <a:t>Aspectos prácticos</a:t>
            </a:r>
          </a:p>
        </p:txBody>
      </p:sp>
      <p:pic>
        <p:nvPicPr>
          <p:cNvPr id="14" name="Imagen 2">
            <a:extLst>
              <a:ext uri="{FF2B5EF4-FFF2-40B4-BE49-F238E27FC236}">
                <a16:creationId xmlns:a16="http://schemas.microsoft.com/office/drawing/2014/main" id="{EE00BF36-63E3-455E-B6E9-B1B7159D04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73121" y="5299322"/>
            <a:ext cx="1577959" cy="111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86688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5176"/>
                                        </p:tgtEl>
                                        <p:attrNameLst>
                                          <p:attrName>style.visibility</p:attrName>
                                        </p:attrNameLst>
                                      </p:cBhvr>
                                      <p:to>
                                        <p:strVal val="visible"/>
                                      </p:to>
                                    </p:set>
                                    <p:animEffect transition="in" filter="wipe(left)">
                                      <p:cBhvr>
                                        <p:cTn id="7" dur="1000"/>
                                        <p:tgtEl>
                                          <p:spTgt spid="1351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5174">
                                            <p:bg/>
                                          </p:spTgt>
                                        </p:tgtEl>
                                        <p:attrNameLst>
                                          <p:attrName>style.visibility</p:attrName>
                                        </p:attrNameLst>
                                      </p:cBhvr>
                                      <p:to>
                                        <p:strVal val="visible"/>
                                      </p:to>
                                    </p:set>
                                    <p:animEffect transition="in" filter="wipe(left)">
                                      <p:cBhvr>
                                        <p:cTn id="12" dur="1000"/>
                                        <p:tgtEl>
                                          <p:spTgt spid="135174">
                                            <p:bg/>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5174">
                                            <p:txEl>
                                              <p:pRg st="0" end="0"/>
                                            </p:txEl>
                                          </p:spTgt>
                                        </p:tgtEl>
                                        <p:attrNameLst>
                                          <p:attrName>style.visibility</p:attrName>
                                        </p:attrNameLst>
                                      </p:cBhvr>
                                      <p:to>
                                        <p:strVal val="visible"/>
                                      </p:to>
                                    </p:set>
                                    <p:animEffect transition="in" filter="wipe(left)">
                                      <p:cBhvr>
                                        <p:cTn id="17" dur="1000"/>
                                        <p:tgtEl>
                                          <p:spTgt spid="135174">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5174">
                                            <p:txEl>
                                              <p:pRg st="2" end="2"/>
                                            </p:txEl>
                                          </p:spTgt>
                                        </p:tgtEl>
                                        <p:attrNameLst>
                                          <p:attrName>style.visibility</p:attrName>
                                        </p:attrNameLst>
                                      </p:cBhvr>
                                      <p:to>
                                        <p:strVal val="visible"/>
                                      </p:to>
                                    </p:set>
                                    <p:animEffect transition="in" filter="wipe(left)">
                                      <p:cBhvr>
                                        <p:cTn id="22" dur="1000"/>
                                        <p:tgtEl>
                                          <p:spTgt spid="135174">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5174">
                                            <p:txEl>
                                              <p:pRg st="4" end="4"/>
                                            </p:txEl>
                                          </p:spTgt>
                                        </p:tgtEl>
                                        <p:attrNameLst>
                                          <p:attrName>style.visibility</p:attrName>
                                        </p:attrNameLst>
                                      </p:cBhvr>
                                      <p:to>
                                        <p:strVal val="visible"/>
                                      </p:to>
                                    </p:set>
                                    <p:animEffect transition="in" filter="wipe(left)">
                                      <p:cBhvr>
                                        <p:cTn id="27" dur="1000"/>
                                        <p:tgtEl>
                                          <p:spTgt spid="13517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5174">
                                            <p:txEl>
                                              <p:pRg st="6" end="6"/>
                                            </p:txEl>
                                          </p:spTgt>
                                        </p:tgtEl>
                                        <p:attrNameLst>
                                          <p:attrName>style.visibility</p:attrName>
                                        </p:attrNameLst>
                                      </p:cBhvr>
                                      <p:to>
                                        <p:strVal val="visible"/>
                                      </p:to>
                                    </p:set>
                                    <p:animEffect transition="in" filter="wipe(left)">
                                      <p:cBhvr>
                                        <p:cTn id="32" dur="1000"/>
                                        <p:tgtEl>
                                          <p:spTgt spid="135174">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5174">
                                            <p:txEl>
                                              <p:pRg st="8" end="8"/>
                                            </p:txEl>
                                          </p:spTgt>
                                        </p:tgtEl>
                                        <p:attrNameLst>
                                          <p:attrName>style.visibility</p:attrName>
                                        </p:attrNameLst>
                                      </p:cBhvr>
                                      <p:to>
                                        <p:strVal val="visible"/>
                                      </p:to>
                                    </p:set>
                                    <p:animEffect transition="in" filter="wipe(left)">
                                      <p:cBhvr>
                                        <p:cTn id="37" dur="1000"/>
                                        <p:tgtEl>
                                          <p:spTgt spid="135174">
                                            <p:txEl>
                                              <p:pRg st="8" end="8"/>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35174">
                                            <p:txEl>
                                              <p:pRg st="10" end="10"/>
                                            </p:txEl>
                                          </p:spTgt>
                                        </p:tgtEl>
                                        <p:attrNameLst>
                                          <p:attrName>style.visibility</p:attrName>
                                        </p:attrNameLst>
                                      </p:cBhvr>
                                      <p:to>
                                        <p:strVal val="visible"/>
                                      </p:to>
                                    </p:set>
                                    <p:animEffect transition="in" filter="wipe(left)">
                                      <p:cBhvr>
                                        <p:cTn id="42" dur="1000"/>
                                        <p:tgtEl>
                                          <p:spTgt spid="135174">
                                            <p:txEl>
                                              <p:pRg st="10" end="1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35174">
                                            <p:txEl>
                                              <p:pRg st="12" end="12"/>
                                            </p:txEl>
                                          </p:spTgt>
                                        </p:tgtEl>
                                        <p:attrNameLst>
                                          <p:attrName>style.visibility</p:attrName>
                                        </p:attrNameLst>
                                      </p:cBhvr>
                                      <p:to>
                                        <p:strVal val="visible"/>
                                      </p:to>
                                    </p:set>
                                    <p:animEffect transition="in" filter="wipe(left)">
                                      <p:cBhvr>
                                        <p:cTn id="47" dur="1000"/>
                                        <p:tgtEl>
                                          <p:spTgt spid="135174">
                                            <p:txEl>
                                              <p:pRg st="12" end="12"/>
                                            </p:txEl>
                                          </p:spTgt>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4" grpId="0" build="p" animBg="1"/>
      <p:bldP spid="13517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8" name="Text Box 6">
            <a:extLst>
              <a:ext uri="{FF2B5EF4-FFF2-40B4-BE49-F238E27FC236}">
                <a16:creationId xmlns:a16="http://schemas.microsoft.com/office/drawing/2014/main" id="{C7713488-8D7D-405E-AF40-5BC4ECC12218}"/>
              </a:ext>
            </a:extLst>
          </p:cNvPr>
          <p:cNvSpPr txBox="1">
            <a:spLocks noChangeArrowheads="1"/>
          </p:cNvSpPr>
          <p:nvPr/>
        </p:nvSpPr>
        <p:spPr bwMode="auto">
          <a:xfrm>
            <a:off x="324716" y="2310606"/>
            <a:ext cx="7426325" cy="2309813"/>
          </a:xfrm>
          <a:prstGeom prst="rect">
            <a:avLst/>
          </a:prstGeom>
          <a:solidFill>
            <a:srgbClr val="FFFFFF">
              <a:alpha val="49803"/>
            </a:srgbClr>
          </a:solidFill>
          <a:ln w="9525" algn="ctr">
            <a:solidFill>
              <a:srgbClr val="FF3399"/>
            </a:solidFill>
            <a:miter lim="800000"/>
            <a:headEnd/>
            <a:tailEnd/>
          </a:ln>
        </p:spPr>
        <p:txBody>
          <a:bodyPr>
            <a:spAutoFit/>
          </a:bodyPr>
          <a:lstStyle>
            <a:lvl1pPr marL="457200" indent="-457200">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a:buClr>
                <a:srgbClr val="CC3399"/>
              </a:buClr>
              <a:buSzPct val="150000"/>
              <a:buFontTx/>
              <a:buChar char="•"/>
            </a:pPr>
            <a:r>
              <a:rPr lang="es-ES" altLang="es-ES" sz="2400" b="0"/>
              <a:t>Frecuencia de aplicación</a:t>
            </a:r>
          </a:p>
          <a:p>
            <a:pPr>
              <a:buClr>
                <a:srgbClr val="CC3399"/>
              </a:buClr>
              <a:buSzPct val="150000"/>
              <a:buFontTx/>
              <a:buChar char="•"/>
            </a:pPr>
            <a:endParaRPr lang="es-ES" altLang="es-ES" sz="800" b="0"/>
          </a:p>
          <a:p>
            <a:pPr>
              <a:buClr>
                <a:srgbClr val="CC3399"/>
              </a:buClr>
              <a:buSzPct val="150000"/>
              <a:buFontTx/>
              <a:buChar char="•"/>
            </a:pPr>
            <a:r>
              <a:rPr lang="es-ES" altLang="es-ES" sz="2400" b="0"/>
              <a:t>Lugar de aplicación</a:t>
            </a:r>
          </a:p>
          <a:p>
            <a:pPr>
              <a:buClr>
                <a:srgbClr val="CC3399"/>
              </a:buClr>
              <a:buSzPct val="150000"/>
              <a:buFontTx/>
              <a:buChar char="•"/>
            </a:pPr>
            <a:endParaRPr lang="es-ES" altLang="es-ES" sz="800" b="0"/>
          </a:p>
          <a:p>
            <a:pPr>
              <a:buClr>
                <a:srgbClr val="CC3399"/>
              </a:buClr>
              <a:buSzPct val="150000"/>
              <a:buFontTx/>
              <a:buChar char="•"/>
            </a:pPr>
            <a:r>
              <a:rPr lang="es-ES" altLang="es-ES" sz="2400" b="0"/>
              <a:t>Forma de utilización</a:t>
            </a:r>
          </a:p>
          <a:p>
            <a:pPr>
              <a:buClr>
                <a:srgbClr val="CC3399"/>
              </a:buClr>
              <a:buSzPct val="150000"/>
              <a:buFontTx/>
              <a:buChar char="•"/>
            </a:pPr>
            <a:endParaRPr lang="es-ES" altLang="es-ES" sz="800" b="0"/>
          </a:p>
          <a:p>
            <a:pPr>
              <a:buClr>
                <a:srgbClr val="CC3399"/>
              </a:buClr>
              <a:buSzPct val="150000"/>
              <a:buFontTx/>
              <a:buChar char="•"/>
            </a:pPr>
            <a:r>
              <a:rPr lang="es-ES" altLang="es-ES" sz="2400" b="0"/>
              <a:t>Conveniente que las instrucciones de uso se extiendan en papel distinto a la receta</a:t>
            </a:r>
          </a:p>
        </p:txBody>
      </p:sp>
      <p:sp>
        <p:nvSpPr>
          <p:cNvPr id="9" name="AutoShape 2">
            <a:extLst>
              <a:ext uri="{FF2B5EF4-FFF2-40B4-BE49-F238E27FC236}">
                <a16:creationId xmlns:a16="http://schemas.microsoft.com/office/drawing/2014/main" id="{D0F689B4-F0FD-46D5-824A-723754D430E7}"/>
              </a:ext>
            </a:extLst>
          </p:cNvPr>
          <p:cNvSpPr>
            <a:spLocks noChangeArrowheads="1"/>
          </p:cNvSpPr>
          <p:nvPr/>
        </p:nvSpPr>
        <p:spPr bwMode="gray">
          <a:xfrm>
            <a:off x="324716" y="533101"/>
            <a:ext cx="3373438" cy="457200"/>
          </a:xfrm>
          <a:prstGeom prst="roundRect">
            <a:avLst>
              <a:gd name="adj" fmla="val 49106"/>
            </a:avLst>
          </a:prstGeom>
          <a:solidFill>
            <a:srgbClr val="CC3399"/>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1" hangingPunct="1"/>
            <a:r>
              <a:rPr lang="es-ES" altLang="es-ES" sz="2400" dirty="0">
                <a:solidFill>
                  <a:schemeClr val="bg1"/>
                </a:solidFill>
              </a:rPr>
              <a:t>Receta Médica</a:t>
            </a:r>
            <a:endParaRPr lang="es-ES" altLang="es-ES" sz="2400" b="0" dirty="0">
              <a:solidFill>
                <a:schemeClr val="bg1"/>
              </a:solidFill>
            </a:endParaRPr>
          </a:p>
        </p:txBody>
      </p:sp>
      <p:sp>
        <p:nvSpPr>
          <p:cNvPr id="10" name="AutoShape 7">
            <a:extLst>
              <a:ext uri="{FF2B5EF4-FFF2-40B4-BE49-F238E27FC236}">
                <a16:creationId xmlns:a16="http://schemas.microsoft.com/office/drawing/2014/main" id="{004E0900-8918-4047-AB7B-31A18907C275}"/>
              </a:ext>
            </a:extLst>
          </p:cNvPr>
          <p:cNvSpPr>
            <a:spLocks noChangeArrowheads="1"/>
          </p:cNvSpPr>
          <p:nvPr/>
        </p:nvSpPr>
        <p:spPr bwMode="gray">
          <a:xfrm>
            <a:off x="324717" y="1135954"/>
            <a:ext cx="5771284" cy="720725"/>
          </a:xfrm>
          <a:prstGeom prst="roundRect">
            <a:avLst>
              <a:gd name="adj" fmla="val 49106"/>
            </a:avLst>
          </a:prstGeom>
          <a:solidFill>
            <a:srgbClr val="008EFF"/>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1" hangingPunct="1">
              <a:lnSpc>
                <a:spcPct val="90000"/>
              </a:lnSpc>
            </a:pPr>
            <a:r>
              <a:rPr lang="es-ES" altLang="es-ES" sz="1800" dirty="0">
                <a:solidFill>
                  <a:schemeClr val="bg1"/>
                </a:solidFill>
              </a:rPr>
              <a:t>R.D. 1718/2010, de 17 de diciembre </a:t>
            </a:r>
          </a:p>
          <a:p>
            <a:pPr eaLnBrk="1" hangingPunct="1">
              <a:lnSpc>
                <a:spcPct val="90000"/>
              </a:lnSpc>
            </a:pPr>
            <a:r>
              <a:rPr lang="es-ES" altLang="es-ES" sz="1800" dirty="0">
                <a:solidFill>
                  <a:schemeClr val="bg1"/>
                </a:solidFill>
              </a:rPr>
              <a:t>sobre receta médica y órdenes de dispensación</a:t>
            </a:r>
            <a:endParaRPr lang="es-ES" altLang="es-ES" sz="1800" b="0" dirty="0">
              <a:solidFill>
                <a:schemeClr val="bg1"/>
              </a:solidFill>
            </a:endParaRPr>
          </a:p>
        </p:txBody>
      </p:sp>
      <p:sp>
        <p:nvSpPr>
          <p:cNvPr id="12" name="CuadroTexto 11">
            <a:extLst>
              <a:ext uri="{FF2B5EF4-FFF2-40B4-BE49-F238E27FC236}">
                <a16:creationId xmlns:a16="http://schemas.microsoft.com/office/drawing/2014/main" id="{9881FE98-BE39-49CE-9B07-F588CF2CE3FD}"/>
              </a:ext>
            </a:extLst>
          </p:cNvPr>
          <p:cNvSpPr txBox="1"/>
          <p:nvPr/>
        </p:nvSpPr>
        <p:spPr>
          <a:xfrm>
            <a:off x="324002" y="6169748"/>
            <a:ext cx="11529947" cy="215444"/>
          </a:xfrm>
          <a:prstGeom prst="rect">
            <a:avLst/>
          </a:prstGeom>
          <a:solidFill>
            <a:srgbClr val="21BBEF"/>
          </a:solidFill>
        </p:spPr>
        <p:txBody>
          <a:bodyPr wrap="square" rtlCol="0">
            <a:spAutoFit/>
          </a:bodyPr>
          <a:lstStyle/>
          <a:p>
            <a:r>
              <a:rPr lang="es-ES" sz="800" dirty="0" err="1">
                <a:solidFill>
                  <a:srgbClr val="21BBEF"/>
                </a:solidFill>
              </a:rPr>
              <a:t>hj</a:t>
            </a:r>
            <a:endParaRPr lang="es-ES" sz="800" dirty="0">
              <a:solidFill>
                <a:srgbClr val="21BBEF"/>
              </a:solidFill>
            </a:endParaRPr>
          </a:p>
        </p:txBody>
      </p:sp>
      <p:pic>
        <p:nvPicPr>
          <p:cNvPr id="13" name="Imagen 2">
            <a:extLst>
              <a:ext uri="{FF2B5EF4-FFF2-40B4-BE49-F238E27FC236}">
                <a16:creationId xmlns:a16="http://schemas.microsoft.com/office/drawing/2014/main" id="{C40A9C32-55D8-48E8-9AF5-1ADBC350F7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3121" y="5299322"/>
            <a:ext cx="1577959" cy="111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3">
            <a:extLst>
              <a:ext uri="{FF2B5EF4-FFF2-40B4-BE49-F238E27FC236}">
                <a16:creationId xmlns:a16="http://schemas.microsoft.com/office/drawing/2014/main" id="{C361A528-DCFC-47ED-A8F9-C6C9E47F0A5C}"/>
              </a:ext>
            </a:extLst>
          </p:cNvPr>
          <p:cNvSpPr txBox="1"/>
          <p:nvPr/>
        </p:nvSpPr>
        <p:spPr>
          <a:xfrm>
            <a:off x="10597133" y="6178563"/>
            <a:ext cx="1516066" cy="384977"/>
          </a:xfrm>
          <a:prstGeom prst="rect">
            <a:avLst/>
          </a:prstGeom>
          <a:noFill/>
        </p:spPr>
        <p:txBody>
          <a:bodyPr wrap="square">
            <a:spAutoFit/>
          </a:bodyPr>
          <a:lstStyle/>
          <a:p>
            <a:pPr algn="ctr">
              <a:lnSpc>
                <a:spcPts val="1200"/>
              </a:lnSpc>
              <a:defRPr/>
            </a:pPr>
            <a:r>
              <a:rPr lang="es-ES" sz="1000" b="1" dirty="0">
                <a:solidFill>
                  <a:schemeClr val="tx1">
                    <a:lumMod val="65000"/>
                    <a:lumOff val="35000"/>
                  </a:schemeClr>
                </a:solidFill>
              </a:rPr>
              <a:t>Dr. Rafael Puerto</a:t>
            </a:r>
          </a:p>
          <a:p>
            <a:pPr algn="ctr">
              <a:lnSpc>
                <a:spcPts val="1200"/>
              </a:lnSpc>
              <a:defRPr/>
            </a:pPr>
            <a:r>
              <a:rPr lang="es-ES" sz="800" dirty="0">
                <a:solidFill>
                  <a:schemeClr val="tx1">
                    <a:lumMod val="65000"/>
                    <a:lumOff val="35000"/>
                  </a:schemeClr>
                </a:solidFill>
              </a:rPr>
              <a:t>@19RafaPuerto96</a:t>
            </a:r>
          </a:p>
        </p:txBody>
      </p:sp>
      <p:pic>
        <p:nvPicPr>
          <p:cNvPr id="15" name="Imagen 14" descr="Resultado de imagen de LOGO DEL COLEGIO OFICIAL DE FARMACÉUTICOS DE MALAGA">
            <a:extLst>
              <a:ext uri="{FF2B5EF4-FFF2-40B4-BE49-F238E27FC236}">
                <a16:creationId xmlns:a16="http://schemas.microsoft.com/office/drawing/2014/main" id="{81678E22-C8BA-443E-8691-49790024608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4510" y="5975329"/>
            <a:ext cx="666750" cy="671433"/>
          </a:xfrm>
          <a:prstGeom prst="rect">
            <a:avLst/>
          </a:prstGeom>
          <a:noFill/>
        </p:spPr>
      </p:pic>
      <p:pic>
        <p:nvPicPr>
          <p:cNvPr id="16" name="Imagen 15">
            <a:extLst>
              <a:ext uri="{FF2B5EF4-FFF2-40B4-BE49-F238E27FC236}">
                <a16:creationId xmlns:a16="http://schemas.microsoft.com/office/drawing/2014/main" id="{7978DE78-740F-4ABE-B9C9-815A818274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50" y="5977421"/>
            <a:ext cx="1479550" cy="669496"/>
          </a:xfrm>
          <a:prstGeom prst="rect">
            <a:avLst/>
          </a:prstGeom>
        </p:spPr>
      </p:pic>
      <p:pic>
        <p:nvPicPr>
          <p:cNvPr id="17" name="Imagen 16" descr="Archivo:Relación Médico Paciente.png - Wikipedia, la enciclopedia ...">
            <a:extLst>
              <a:ext uri="{FF2B5EF4-FFF2-40B4-BE49-F238E27FC236}">
                <a16:creationId xmlns:a16="http://schemas.microsoft.com/office/drawing/2014/main" id="{675BEF70-AD28-4E96-863D-593E7027E21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10466" y="1970816"/>
            <a:ext cx="4117573" cy="30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00" name="Text Box 8">
            <a:extLst>
              <a:ext uri="{FF2B5EF4-FFF2-40B4-BE49-F238E27FC236}">
                <a16:creationId xmlns:a16="http://schemas.microsoft.com/office/drawing/2014/main" id="{2B865DF0-84E7-45BB-B79D-19048FAB8182}"/>
              </a:ext>
            </a:extLst>
          </p:cNvPr>
          <p:cNvSpPr txBox="1">
            <a:spLocks noChangeArrowheads="1"/>
          </p:cNvSpPr>
          <p:nvPr/>
        </p:nvSpPr>
        <p:spPr bwMode="auto">
          <a:xfrm rot="1751102">
            <a:off x="6104873" y="2325246"/>
            <a:ext cx="3876675" cy="457200"/>
          </a:xfrm>
          <a:prstGeom prst="rect">
            <a:avLst/>
          </a:prstGeom>
          <a:solidFill>
            <a:srgbClr val="CC3399"/>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a:spcBef>
                <a:spcPct val="50000"/>
              </a:spcBef>
            </a:pPr>
            <a:r>
              <a:rPr lang="es-ES" altLang="es-ES" sz="2400" dirty="0">
                <a:solidFill>
                  <a:schemeClr val="bg1"/>
                </a:solidFill>
              </a:rPr>
              <a:t>Instrucciones al paciente</a:t>
            </a:r>
          </a:p>
        </p:txBody>
      </p:sp>
    </p:spTree>
    <p:extLst>
      <p:ext uri="{BB962C8B-B14F-4D97-AF65-F5344CB8AC3E}">
        <p14:creationId xmlns:p14="http://schemas.microsoft.com/office/powerpoint/2010/main" val="23104271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6200"/>
                                        </p:tgtEl>
                                        <p:attrNameLst>
                                          <p:attrName>style.visibility</p:attrName>
                                        </p:attrNameLst>
                                      </p:cBhvr>
                                      <p:to>
                                        <p:strVal val="visible"/>
                                      </p:to>
                                    </p:set>
                                    <p:animEffect transition="in" filter="wipe(left)">
                                      <p:cBhvr>
                                        <p:cTn id="7" dur="1000"/>
                                        <p:tgtEl>
                                          <p:spTgt spid="1362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6198">
                                            <p:bg/>
                                          </p:spTgt>
                                        </p:tgtEl>
                                        <p:attrNameLst>
                                          <p:attrName>style.visibility</p:attrName>
                                        </p:attrNameLst>
                                      </p:cBhvr>
                                      <p:to>
                                        <p:strVal val="visible"/>
                                      </p:to>
                                    </p:set>
                                    <p:animEffect transition="in" filter="wipe(left)">
                                      <p:cBhvr>
                                        <p:cTn id="12" dur="1000"/>
                                        <p:tgtEl>
                                          <p:spTgt spid="136198">
                                            <p:bg/>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6198">
                                            <p:txEl>
                                              <p:pRg st="0" end="0"/>
                                            </p:txEl>
                                          </p:spTgt>
                                        </p:tgtEl>
                                        <p:attrNameLst>
                                          <p:attrName>style.visibility</p:attrName>
                                        </p:attrNameLst>
                                      </p:cBhvr>
                                      <p:to>
                                        <p:strVal val="visible"/>
                                      </p:to>
                                    </p:set>
                                    <p:animEffect transition="in" filter="wipe(left)">
                                      <p:cBhvr>
                                        <p:cTn id="17" dur="1000"/>
                                        <p:tgtEl>
                                          <p:spTgt spid="136198">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6198">
                                            <p:txEl>
                                              <p:pRg st="2" end="2"/>
                                            </p:txEl>
                                          </p:spTgt>
                                        </p:tgtEl>
                                        <p:attrNameLst>
                                          <p:attrName>style.visibility</p:attrName>
                                        </p:attrNameLst>
                                      </p:cBhvr>
                                      <p:to>
                                        <p:strVal val="visible"/>
                                      </p:to>
                                    </p:set>
                                    <p:animEffect transition="in" filter="wipe(left)">
                                      <p:cBhvr>
                                        <p:cTn id="22" dur="1000"/>
                                        <p:tgtEl>
                                          <p:spTgt spid="13619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6198">
                                            <p:txEl>
                                              <p:pRg st="4" end="4"/>
                                            </p:txEl>
                                          </p:spTgt>
                                        </p:tgtEl>
                                        <p:attrNameLst>
                                          <p:attrName>style.visibility</p:attrName>
                                        </p:attrNameLst>
                                      </p:cBhvr>
                                      <p:to>
                                        <p:strVal val="visible"/>
                                      </p:to>
                                    </p:set>
                                    <p:animEffect transition="in" filter="wipe(left)">
                                      <p:cBhvr>
                                        <p:cTn id="27" dur="1000"/>
                                        <p:tgtEl>
                                          <p:spTgt spid="13619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6198">
                                            <p:txEl>
                                              <p:pRg st="6" end="6"/>
                                            </p:txEl>
                                          </p:spTgt>
                                        </p:tgtEl>
                                        <p:attrNameLst>
                                          <p:attrName>style.visibility</p:attrName>
                                        </p:attrNameLst>
                                      </p:cBhvr>
                                      <p:to>
                                        <p:strVal val="visible"/>
                                      </p:to>
                                    </p:set>
                                    <p:animEffect transition="in" filter="wipe(left)">
                                      <p:cBhvr>
                                        <p:cTn id="32" dur="1000"/>
                                        <p:tgtEl>
                                          <p:spTgt spid="136198">
                                            <p:txEl>
                                              <p:pRg st="6" end="6"/>
                                            </p:txEl>
                                          </p:spTgt>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8" grpId="0" build="p" animBg="1"/>
      <p:bldP spid="13620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Text Box 3">
            <a:extLst>
              <a:ext uri="{FF2B5EF4-FFF2-40B4-BE49-F238E27FC236}">
                <a16:creationId xmlns:a16="http://schemas.microsoft.com/office/drawing/2014/main" id="{5BD59DD7-F5B2-4972-BF27-D215557A7012}"/>
              </a:ext>
            </a:extLst>
          </p:cNvPr>
          <p:cNvSpPr txBox="1">
            <a:spLocks noChangeArrowheads="1"/>
          </p:cNvSpPr>
          <p:nvPr/>
        </p:nvSpPr>
        <p:spPr bwMode="auto">
          <a:xfrm>
            <a:off x="270455" y="1668149"/>
            <a:ext cx="6770425"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a:spcBef>
                <a:spcPct val="50000"/>
              </a:spcBef>
            </a:pPr>
            <a:r>
              <a:rPr lang="es-ES" altLang="es-ES" sz="2800" dirty="0">
                <a:solidFill>
                  <a:srgbClr val="002060"/>
                </a:solidFill>
              </a:rPr>
              <a:t>La Ley de los tratamientos peculiares</a:t>
            </a:r>
          </a:p>
        </p:txBody>
      </p:sp>
      <p:sp>
        <p:nvSpPr>
          <p:cNvPr id="125956" name="AutoShape 4">
            <a:extLst>
              <a:ext uri="{FF2B5EF4-FFF2-40B4-BE49-F238E27FC236}">
                <a16:creationId xmlns:a16="http://schemas.microsoft.com/office/drawing/2014/main" id="{909DA182-B5E2-4ED5-88BE-DDC5684A16E1}"/>
              </a:ext>
            </a:extLst>
          </p:cNvPr>
          <p:cNvSpPr>
            <a:spLocks noChangeArrowheads="1"/>
          </p:cNvSpPr>
          <p:nvPr/>
        </p:nvSpPr>
        <p:spPr bwMode="gray">
          <a:xfrm>
            <a:off x="345124" y="1099498"/>
            <a:ext cx="4910138" cy="487362"/>
          </a:xfrm>
          <a:prstGeom prst="roundRect">
            <a:avLst>
              <a:gd name="adj" fmla="val 49106"/>
            </a:avLst>
          </a:prstGeom>
          <a:solidFill>
            <a:srgbClr val="008EFF"/>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1" hangingPunct="1"/>
            <a:r>
              <a:rPr lang="es-ES" altLang="es-ES" sz="2400">
                <a:solidFill>
                  <a:schemeClr val="bg1"/>
                </a:solidFill>
              </a:rPr>
              <a:t>Orden de 14 de febrero de 1997</a:t>
            </a:r>
          </a:p>
        </p:txBody>
      </p:sp>
      <p:sp>
        <p:nvSpPr>
          <p:cNvPr id="125958" name="Text Box 6">
            <a:extLst>
              <a:ext uri="{FF2B5EF4-FFF2-40B4-BE49-F238E27FC236}">
                <a16:creationId xmlns:a16="http://schemas.microsoft.com/office/drawing/2014/main" id="{1B3CDCC4-1455-408C-90BB-DE2837D2E30F}"/>
              </a:ext>
            </a:extLst>
          </p:cNvPr>
          <p:cNvSpPr txBox="1">
            <a:spLocks noChangeArrowheads="1"/>
          </p:cNvSpPr>
          <p:nvPr/>
        </p:nvSpPr>
        <p:spPr bwMode="auto">
          <a:xfrm>
            <a:off x="345124" y="2276085"/>
            <a:ext cx="9347516" cy="3490186"/>
          </a:xfrm>
          <a:prstGeom prst="rect">
            <a:avLst/>
          </a:prstGeom>
          <a:solidFill>
            <a:srgbClr val="FFFFFF">
              <a:alpha val="50195"/>
            </a:srgbClr>
          </a:solidFill>
          <a:ln w="9525">
            <a:solidFill>
              <a:srgbClr val="FF3399"/>
            </a:solidFill>
            <a:miter lim="800000"/>
            <a:headEnd/>
            <a:tailEnd/>
          </a:ln>
        </p:spPr>
        <p:txBody>
          <a:bodyPr wrap="square">
            <a:spAutoFit/>
          </a:bodyPr>
          <a:lstStyle>
            <a:lvl1pPr marL="457200" indent="-457200">
              <a:defRPr sz="3200" b="1">
                <a:solidFill>
                  <a:srgbClr val="120274"/>
                </a:solidFill>
                <a:latin typeface="Arial" panose="020B0604020202020204" pitchFamily="34" charset="0"/>
                <a:ea typeface="ヒラギノ角ゴ Pro W3" pitchFamily="8" charset="-128"/>
              </a:defRPr>
            </a:lvl1pPr>
            <a:lvl2pPr marL="914400" indent="-457200">
              <a:defRPr sz="3200" b="1">
                <a:solidFill>
                  <a:srgbClr val="120274"/>
                </a:solidFill>
                <a:latin typeface="Arial" panose="020B0604020202020204" pitchFamily="34" charset="0"/>
                <a:ea typeface="ヒラギノ角ゴ Pro W3" pitchFamily="8" charset="-128"/>
              </a:defRPr>
            </a:lvl2pPr>
            <a:lvl3pPr marL="1371600" indent="-457200">
              <a:defRPr sz="3200" b="1">
                <a:solidFill>
                  <a:srgbClr val="120274"/>
                </a:solidFill>
                <a:latin typeface="Arial" panose="020B0604020202020204" pitchFamily="34" charset="0"/>
                <a:ea typeface="ヒラギノ角ゴ Pro W3" pitchFamily="8" charset="-128"/>
              </a:defRPr>
            </a:lvl3pPr>
            <a:lvl4pPr marL="1828800" indent="-457200">
              <a:defRPr sz="3200" b="1">
                <a:solidFill>
                  <a:srgbClr val="120274"/>
                </a:solidFill>
                <a:latin typeface="Arial" panose="020B0604020202020204" pitchFamily="34" charset="0"/>
                <a:ea typeface="ヒラギノ角ゴ Pro W3" pitchFamily="8" charset="-128"/>
              </a:defRPr>
            </a:lvl4pPr>
            <a:lvl5pPr marL="2286000" indent="-457200">
              <a:defRPr sz="3200" b="1">
                <a:solidFill>
                  <a:srgbClr val="120274"/>
                </a:solidFill>
                <a:latin typeface="Arial" panose="020B0604020202020204" pitchFamily="34" charset="0"/>
                <a:ea typeface="ヒラギノ角ゴ Pro W3" pitchFamily="8" charset="-128"/>
              </a:defRPr>
            </a:lvl5pPr>
            <a:lvl6pPr marL="2743200" indent="-4572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3200400" indent="-4572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657600" indent="-4572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4114800" indent="-4572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algn="just">
              <a:lnSpc>
                <a:spcPct val="80000"/>
              </a:lnSpc>
              <a:spcBef>
                <a:spcPct val="30000"/>
              </a:spcBef>
              <a:buFontTx/>
              <a:buAutoNum type="arabicPeriod"/>
            </a:pPr>
            <a:r>
              <a:rPr lang="es-ES" altLang="es-ES" sz="2400" b="0" dirty="0"/>
              <a:t>Prohibición de utilizar sustancias medicinales con acciones </a:t>
            </a:r>
            <a:r>
              <a:rPr lang="es-ES" altLang="es-ES" sz="2400" b="0" dirty="0" err="1"/>
              <a:t>anorexígenas</a:t>
            </a:r>
            <a:r>
              <a:rPr lang="es-ES" altLang="es-ES" sz="2400" b="0" dirty="0"/>
              <a:t>, psicotrópicas, hormonales, laxantes y diuréticas solas o asociadas.</a:t>
            </a:r>
          </a:p>
          <a:p>
            <a:pPr algn="just">
              <a:lnSpc>
                <a:spcPct val="80000"/>
              </a:lnSpc>
              <a:spcBef>
                <a:spcPct val="30000"/>
              </a:spcBef>
              <a:buFontTx/>
              <a:buAutoNum type="arabicPeriod"/>
            </a:pPr>
            <a:r>
              <a:rPr lang="es-ES" altLang="es-ES" sz="2400" b="0" dirty="0"/>
              <a:t>No se utilizarán órganos o glándulas de origen humano o animal.</a:t>
            </a:r>
          </a:p>
          <a:p>
            <a:pPr algn="just">
              <a:lnSpc>
                <a:spcPct val="80000"/>
              </a:lnSpc>
              <a:spcBef>
                <a:spcPct val="30000"/>
              </a:spcBef>
              <a:buFontTx/>
              <a:buAutoNum type="arabicPeriod"/>
            </a:pPr>
            <a:r>
              <a:rPr lang="es-ES" altLang="es-ES" sz="2400" b="0" dirty="0"/>
              <a:t>No se podrán asociar</a:t>
            </a:r>
          </a:p>
          <a:p>
            <a:pPr algn="just">
              <a:lnSpc>
                <a:spcPct val="80000"/>
              </a:lnSpc>
              <a:spcBef>
                <a:spcPct val="30000"/>
              </a:spcBef>
              <a:buFontTx/>
              <a:buAutoNum type="arabicPeriod"/>
            </a:pPr>
            <a:r>
              <a:rPr lang="es-ES" altLang="es-ES" sz="2400" b="0" dirty="0"/>
              <a:t>Excepcionalmente se podrán prescribir una asociación de dos de estas sustancias, debiendo de acompañar un informe médico</a:t>
            </a:r>
          </a:p>
          <a:p>
            <a:pPr>
              <a:lnSpc>
                <a:spcPct val="80000"/>
              </a:lnSpc>
              <a:spcBef>
                <a:spcPct val="30000"/>
              </a:spcBef>
              <a:buFontTx/>
              <a:buAutoNum type="arabicPeriod"/>
            </a:pPr>
            <a:r>
              <a:rPr lang="es-ES" altLang="es-ES" sz="2400" b="0" dirty="0">
                <a:solidFill>
                  <a:srgbClr val="CC0066"/>
                </a:solidFill>
              </a:rPr>
              <a:t>Esta orden no será de aplicación para las plantas medicinales.</a:t>
            </a:r>
            <a:endParaRPr lang="es-ES" altLang="es-ES" sz="2400" b="0" dirty="0"/>
          </a:p>
        </p:txBody>
      </p:sp>
      <p:sp>
        <p:nvSpPr>
          <p:cNvPr id="30726" name="AutoShape 7">
            <a:extLst>
              <a:ext uri="{FF2B5EF4-FFF2-40B4-BE49-F238E27FC236}">
                <a16:creationId xmlns:a16="http://schemas.microsoft.com/office/drawing/2014/main" id="{CC2D92E6-E2BC-42C6-B725-34C9855D2E4E}"/>
              </a:ext>
            </a:extLst>
          </p:cNvPr>
          <p:cNvSpPr>
            <a:spLocks noChangeArrowheads="1"/>
          </p:cNvSpPr>
          <p:nvPr/>
        </p:nvSpPr>
        <p:spPr bwMode="gray">
          <a:xfrm>
            <a:off x="345124" y="561009"/>
            <a:ext cx="4333875" cy="457200"/>
          </a:xfrm>
          <a:prstGeom prst="roundRect">
            <a:avLst>
              <a:gd name="adj" fmla="val 49106"/>
            </a:avLst>
          </a:prstGeom>
          <a:solidFill>
            <a:srgbClr val="CC3399"/>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1" hangingPunct="1"/>
            <a:r>
              <a:rPr lang="es-ES" altLang="es-ES" sz="2400" dirty="0">
                <a:solidFill>
                  <a:schemeClr val="bg1"/>
                </a:solidFill>
              </a:rPr>
              <a:t>Marco legal estatal</a:t>
            </a:r>
          </a:p>
        </p:txBody>
      </p:sp>
      <p:sp>
        <p:nvSpPr>
          <p:cNvPr id="10" name="CuadroTexto 9">
            <a:extLst>
              <a:ext uri="{FF2B5EF4-FFF2-40B4-BE49-F238E27FC236}">
                <a16:creationId xmlns:a16="http://schemas.microsoft.com/office/drawing/2014/main" id="{F47F0AA3-EA49-4EAF-9AB7-43A8639A3879}"/>
              </a:ext>
            </a:extLst>
          </p:cNvPr>
          <p:cNvSpPr txBox="1"/>
          <p:nvPr/>
        </p:nvSpPr>
        <p:spPr>
          <a:xfrm>
            <a:off x="324002" y="6169748"/>
            <a:ext cx="11529947" cy="215444"/>
          </a:xfrm>
          <a:prstGeom prst="rect">
            <a:avLst/>
          </a:prstGeom>
          <a:solidFill>
            <a:srgbClr val="21BBEF"/>
          </a:solidFill>
        </p:spPr>
        <p:txBody>
          <a:bodyPr wrap="square" rtlCol="0">
            <a:spAutoFit/>
          </a:bodyPr>
          <a:lstStyle/>
          <a:p>
            <a:r>
              <a:rPr lang="es-ES" sz="800" dirty="0" err="1">
                <a:solidFill>
                  <a:srgbClr val="21BBEF"/>
                </a:solidFill>
              </a:rPr>
              <a:t>hj</a:t>
            </a:r>
            <a:endParaRPr lang="es-ES" sz="800" dirty="0">
              <a:solidFill>
                <a:srgbClr val="21BBEF"/>
              </a:solidFill>
            </a:endParaRPr>
          </a:p>
        </p:txBody>
      </p:sp>
      <p:pic>
        <p:nvPicPr>
          <p:cNvPr id="11" name="Imagen 2">
            <a:extLst>
              <a:ext uri="{FF2B5EF4-FFF2-40B4-BE49-F238E27FC236}">
                <a16:creationId xmlns:a16="http://schemas.microsoft.com/office/drawing/2014/main" id="{5AEA9AE6-8760-4056-A8A9-3FE139FBD8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3121" y="5299322"/>
            <a:ext cx="1577959" cy="111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1">
            <a:extLst>
              <a:ext uri="{FF2B5EF4-FFF2-40B4-BE49-F238E27FC236}">
                <a16:creationId xmlns:a16="http://schemas.microsoft.com/office/drawing/2014/main" id="{2B6E1268-4EA6-4390-B4FA-523E90B86061}"/>
              </a:ext>
            </a:extLst>
          </p:cNvPr>
          <p:cNvSpPr txBox="1"/>
          <p:nvPr/>
        </p:nvSpPr>
        <p:spPr>
          <a:xfrm>
            <a:off x="10597133" y="6178563"/>
            <a:ext cx="1516066" cy="384977"/>
          </a:xfrm>
          <a:prstGeom prst="rect">
            <a:avLst/>
          </a:prstGeom>
          <a:noFill/>
        </p:spPr>
        <p:txBody>
          <a:bodyPr wrap="square">
            <a:spAutoFit/>
          </a:bodyPr>
          <a:lstStyle/>
          <a:p>
            <a:pPr algn="ctr">
              <a:lnSpc>
                <a:spcPts val="1200"/>
              </a:lnSpc>
              <a:defRPr/>
            </a:pPr>
            <a:r>
              <a:rPr lang="es-ES" sz="1000" b="1" dirty="0">
                <a:solidFill>
                  <a:schemeClr val="tx1">
                    <a:lumMod val="65000"/>
                    <a:lumOff val="35000"/>
                  </a:schemeClr>
                </a:solidFill>
              </a:rPr>
              <a:t>Dr. Rafael Puerto</a:t>
            </a:r>
          </a:p>
          <a:p>
            <a:pPr algn="ctr">
              <a:lnSpc>
                <a:spcPts val="1200"/>
              </a:lnSpc>
              <a:defRPr/>
            </a:pPr>
            <a:r>
              <a:rPr lang="es-ES" sz="800" dirty="0">
                <a:solidFill>
                  <a:schemeClr val="tx1">
                    <a:lumMod val="65000"/>
                    <a:lumOff val="35000"/>
                  </a:schemeClr>
                </a:solidFill>
              </a:rPr>
              <a:t>@19RafaPuerto96</a:t>
            </a:r>
          </a:p>
        </p:txBody>
      </p:sp>
      <p:pic>
        <p:nvPicPr>
          <p:cNvPr id="13" name="Imagen 12" descr="Resultado de imagen de LOGO DEL COLEGIO OFICIAL DE FARMACÉUTICOS DE MALAGA">
            <a:extLst>
              <a:ext uri="{FF2B5EF4-FFF2-40B4-BE49-F238E27FC236}">
                <a16:creationId xmlns:a16="http://schemas.microsoft.com/office/drawing/2014/main" id="{371075C6-D8C1-449F-AEF6-814897B67DF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4510" y="5975329"/>
            <a:ext cx="666750" cy="671433"/>
          </a:xfrm>
          <a:prstGeom prst="rect">
            <a:avLst/>
          </a:prstGeom>
          <a:noFill/>
        </p:spPr>
      </p:pic>
      <p:pic>
        <p:nvPicPr>
          <p:cNvPr id="14" name="Imagen 13">
            <a:extLst>
              <a:ext uri="{FF2B5EF4-FFF2-40B4-BE49-F238E27FC236}">
                <a16:creationId xmlns:a16="http://schemas.microsoft.com/office/drawing/2014/main" id="{49F36417-ECB7-4732-96C7-9B967D7510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50" y="5977421"/>
            <a:ext cx="1479550" cy="669496"/>
          </a:xfrm>
          <a:prstGeom prst="rect">
            <a:avLst/>
          </a:prstGeom>
        </p:spPr>
      </p:pic>
      <p:pic>
        <p:nvPicPr>
          <p:cNvPr id="125960" name="Picture 8">
            <a:extLst>
              <a:ext uri="{FF2B5EF4-FFF2-40B4-BE49-F238E27FC236}">
                <a16:creationId xmlns:a16="http://schemas.microsoft.com/office/drawing/2014/main" id="{AA00127F-12CA-4F24-9084-8DE6F0D4B1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8636" y="5635941"/>
            <a:ext cx="1347787"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8682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5956"/>
                                        </p:tgtEl>
                                        <p:attrNameLst>
                                          <p:attrName>style.visibility</p:attrName>
                                        </p:attrNameLst>
                                      </p:cBhvr>
                                      <p:to>
                                        <p:strVal val="visible"/>
                                      </p:to>
                                    </p:set>
                                    <p:animEffect transition="in" filter="wipe(left)">
                                      <p:cBhvr>
                                        <p:cTn id="7" dur="1000"/>
                                        <p:tgtEl>
                                          <p:spTgt spid="125956"/>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25955"/>
                                        </p:tgtEl>
                                        <p:attrNameLst>
                                          <p:attrName>style.visibility</p:attrName>
                                        </p:attrNameLst>
                                      </p:cBhvr>
                                      <p:to>
                                        <p:strVal val="visible"/>
                                      </p:to>
                                    </p:set>
                                    <p:animEffect transition="in" filter="wipe(left)">
                                      <p:cBhvr>
                                        <p:cTn id="11" dur="1000"/>
                                        <p:tgtEl>
                                          <p:spTgt spid="12595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5958">
                                            <p:bg/>
                                          </p:spTgt>
                                        </p:tgtEl>
                                        <p:attrNameLst>
                                          <p:attrName>style.visibility</p:attrName>
                                        </p:attrNameLst>
                                      </p:cBhvr>
                                      <p:to>
                                        <p:strVal val="visible"/>
                                      </p:to>
                                    </p:set>
                                    <p:animEffect transition="in" filter="wipe(left)">
                                      <p:cBhvr>
                                        <p:cTn id="16" dur="1000"/>
                                        <p:tgtEl>
                                          <p:spTgt spid="125958">
                                            <p:bg/>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5958">
                                            <p:txEl>
                                              <p:pRg st="0" end="0"/>
                                            </p:txEl>
                                          </p:spTgt>
                                        </p:tgtEl>
                                        <p:attrNameLst>
                                          <p:attrName>style.visibility</p:attrName>
                                        </p:attrNameLst>
                                      </p:cBhvr>
                                      <p:to>
                                        <p:strVal val="visible"/>
                                      </p:to>
                                    </p:set>
                                    <p:animEffect transition="in" filter="wipe(left)">
                                      <p:cBhvr>
                                        <p:cTn id="21" dur="1000"/>
                                        <p:tgtEl>
                                          <p:spTgt spid="125958">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25958">
                                            <p:txEl>
                                              <p:pRg st="1" end="1"/>
                                            </p:txEl>
                                          </p:spTgt>
                                        </p:tgtEl>
                                        <p:attrNameLst>
                                          <p:attrName>style.visibility</p:attrName>
                                        </p:attrNameLst>
                                      </p:cBhvr>
                                      <p:to>
                                        <p:strVal val="visible"/>
                                      </p:to>
                                    </p:set>
                                    <p:animEffect transition="in" filter="wipe(left)">
                                      <p:cBhvr>
                                        <p:cTn id="26" dur="1000"/>
                                        <p:tgtEl>
                                          <p:spTgt spid="125958">
                                            <p:txEl>
                                              <p:pRg st="1" end="1"/>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25958">
                                            <p:txEl>
                                              <p:pRg st="2" end="2"/>
                                            </p:txEl>
                                          </p:spTgt>
                                        </p:tgtEl>
                                        <p:attrNameLst>
                                          <p:attrName>style.visibility</p:attrName>
                                        </p:attrNameLst>
                                      </p:cBhvr>
                                      <p:to>
                                        <p:strVal val="visible"/>
                                      </p:to>
                                    </p:set>
                                    <p:animEffect transition="in" filter="wipe(left)">
                                      <p:cBhvr>
                                        <p:cTn id="31" dur="1000"/>
                                        <p:tgtEl>
                                          <p:spTgt spid="125958">
                                            <p:txEl>
                                              <p:pRg st="2" end="2"/>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25958">
                                            <p:txEl>
                                              <p:pRg st="3" end="3"/>
                                            </p:txEl>
                                          </p:spTgt>
                                        </p:tgtEl>
                                        <p:attrNameLst>
                                          <p:attrName>style.visibility</p:attrName>
                                        </p:attrNameLst>
                                      </p:cBhvr>
                                      <p:to>
                                        <p:strVal val="visible"/>
                                      </p:to>
                                    </p:set>
                                    <p:animEffect transition="in" filter="wipe(left)">
                                      <p:cBhvr>
                                        <p:cTn id="36" dur="1000"/>
                                        <p:tgtEl>
                                          <p:spTgt spid="125958">
                                            <p:txEl>
                                              <p:pRg st="3" end="3"/>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25958">
                                            <p:txEl>
                                              <p:pRg st="4" end="4"/>
                                            </p:txEl>
                                          </p:spTgt>
                                        </p:tgtEl>
                                        <p:attrNameLst>
                                          <p:attrName>style.visibility</p:attrName>
                                        </p:attrNameLst>
                                      </p:cBhvr>
                                      <p:to>
                                        <p:strVal val="visible"/>
                                      </p:to>
                                    </p:set>
                                    <p:animEffect transition="in" filter="wipe(left)">
                                      <p:cBhvr>
                                        <p:cTn id="41" dur="1000"/>
                                        <p:tgtEl>
                                          <p:spTgt spid="125958">
                                            <p:txEl>
                                              <p:pRg st="4" end="4"/>
                                            </p:txEl>
                                          </p:spTgt>
                                        </p:tgtEl>
                                      </p:cBhvr>
                                    </p:animEffect>
                                  </p:childTnLst>
                                </p:cTn>
                              </p:par>
                            </p:childTnLst>
                          </p:cTn>
                        </p:par>
                        <p:par>
                          <p:cTn id="42" fill="hold" nodeType="afterGroup">
                            <p:stCondLst>
                              <p:cond delay="1000"/>
                            </p:stCondLst>
                            <p:childTnLst>
                              <p:par>
                                <p:cTn id="43" presetID="10" presetClass="entr" presetSubtype="0" fill="hold" nodeType="afterEffect">
                                  <p:stCondLst>
                                    <p:cond delay="0"/>
                                  </p:stCondLst>
                                  <p:childTnLst>
                                    <p:set>
                                      <p:cBhvr>
                                        <p:cTn id="44" dur="1" fill="hold">
                                          <p:stCondLst>
                                            <p:cond delay="0"/>
                                          </p:stCondLst>
                                        </p:cTn>
                                        <p:tgtEl>
                                          <p:spTgt spid="125960"/>
                                        </p:tgtEl>
                                        <p:attrNameLst>
                                          <p:attrName>style.visibility</p:attrName>
                                        </p:attrNameLst>
                                      </p:cBhvr>
                                      <p:to>
                                        <p:strVal val="visible"/>
                                      </p:to>
                                    </p:set>
                                    <p:animEffect transition="in" filter="fade">
                                      <p:cBhvr>
                                        <p:cTn id="45" dur="1000"/>
                                        <p:tgtEl>
                                          <p:spTgt spid="1259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p:bldP spid="125956" grpId="0" animBg="1"/>
      <p:bldP spid="125958"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B1B1A1BD-BC94-4D92-A07D-937528F370C1}"/>
              </a:ext>
            </a:extLst>
          </p:cNvPr>
          <p:cNvSpPr txBox="1"/>
          <p:nvPr/>
        </p:nvSpPr>
        <p:spPr>
          <a:xfrm>
            <a:off x="324002" y="6169748"/>
            <a:ext cx="11529947" cy="215444"/>
          </a:xfrm>
          <a:prstGeom prst="rect">
            <a:avLst/>
          </a:prstGeom>
          <a:solidFill>
            <a:srgbClr val="21BBEF"/>
          </a:solidFill>
        </p:spPr>
        <p:txBody>
          <a:bodyPr wrap="square" rtlCol="0">
            <a:spAutoFit/>
          </a:bodyPr>
          <a:lstStyle/>
          <a:p>
            <a:r>
              <a:rPr lang="es-ES" sz="800" dirty="0" err="1">
                <a:solidFill>
                  <a:srgbClr val="21BBEF"/>
                </a:solidFill>
              </a:rPr>
              <a:t>hj</a:t>
            </a:r>
            <a:endParaRPr lang="es-ES" sz="800" dirty="0">
              <a:solidFill>
                <a:srgbClr val="21BBEF"/>
              </a:solidFill>
            </a:endParaRPr>
          </a:p>
        </p:txBody>
      </p:sp>
      <p:sp>
        <p:nvSpPr>
          <p:cNvPr id="9" name="CuadroTexto 8">
            <a:extLst>
              <a:ext uri="{FF2B5EF4-FFF2-40B4-BE49-F238E27FC236}">
                <a16:creationId xmlns:a16="http://schemas.microsoft.com/office/drawing/2014/main" id="{72EDE3C4-9A64-4073-923D-8D565B60281B}"/>
              </a:ext>
            </a:extLst>
          </p:cNvPr>
          <p:cNvSpPr txBox="1"/>
          <p:nvPr/>
        </p:nvSpPr>
        <p:spPr>
          <a:xfrm>
            <a:off x="10597133" y="6178563"/>
            <a:ext cx="1516066" cy="384977"/>
          </a:xfrm>
          <a:prstGeom prst="rect">
            <a:avLst/>
          </a:prstGeom>
          <a:noFill/>
        </p:spPr>
        <p:txBody>
          <a:bodyPr wrap="square">
            <a:spAutoFit/>
          </a:bodyPr>
          <a:lstStyle/>
          <a:p>
            <a:pPr algn="ctr">
              <a:lnSpc>
                <a:spcPts val="1200"/>
              </a:lnSpc>
              <a:defRPr/>
            </a:pPr>
            <a:r>
              <a:rPr lang="es-ES" sz="1000" b="1" dirty="0">
                <a:solidFill>
                  <a:schemeClr val="tx1">
                    <a:lumMod val="65000"/>
                    <a:lumOff val="35000"/>
                  </a:schemeClr>
                </a:solidFill>
              </a:rPr>
              <a:t>Dr. Rafael Puerto</a:t>
            </a:r>
          </a:p>
          <a:p>
            <a:pPr algn="ctr">
              <a:lnSpc>
                <a:spcPts val="1200"/>
              </a:lnSpc>
              <a:defRPr/>
            </a:pPr>
            <a:r>
              <a:rPr lang="es-ES" sz="800" dirty="0">
                <a:solidFill>
                  <a:schemeClr val="tx1">
                    <a:lumMod val="65000"/>
                    <a:lumOff val="35000"/>
                  </a:schemeClr>
                </a:solidFill>
              </a:rPr>
              <a:t>@19RafaPuerto96</a:t>
            </a:r>
          </a:p>
        </p:txBody>
      </p:sp>
      <p:pic>
        <p:nvPicPr>
          <p:cNvPr id="10" name="Imagen 2">
            <a:extLst>
              <a:ext uri="{FF2B5EF4-FFF2-40B4-BE49-F238E27FC236}">
                <a16:creationId xmlns:a16="http://schemas.microsoft.com/office/drawing/2014/main" id="{9E30F56F-DF62-4576-A463-31EE9F697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3121" y="5299322"/>
            <a:ext cx="1577959" cy="111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descr="Resultado de imagen de LOGO DEL COLEGIO OFICIAL DE FARMACÉUTICOS DE MALAGA">
            <a:extLst>
              <a:ext uri="{FF2B5EF4-FFF2-40B4-BE49-F238E27FC236}">
                <a16:creationId xmlns:a16="http://schemas.microsoft.com/office/drawing/2014/main" id="{F494B623-7873-41BF-8995-DF0CFAC47F8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4510" y="5975329"/>
            <a:ext cx="666750" cy="671433"/>
          </a:xfrm>
          <a:prstGeom prst="rect">
            <a:avLst/>
          </a:prstGeom>
          <a:noFill/>
        </p:spPr>
      </p:pic>
      <p:pic>
        <p:nvPicPr>
          <p:cNvPr id="12" name="Imagen 11">
            <a:extLst>
              <a:ext uri="{FF2B5EF4-FFF2-40B4-BE49-F238E27FC236}">
                <a16:creationId xmlns:a16="http://schemas.microsoft.com/office/drawing/2014/main" id="{BDF301B9-81EB-4429-8298-A532C4A7C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50" y="5977421"/>
            <a:ext cx="1479550" cy="669496"/>
          </a:xfrm>
          <a:prstGeom prst="rect">
            <a:avLst/>
          </a:prstGeom>
        </p:spPr>
      </p:pic>
      <p:sp>
        <p:nvSpPr>
          <p:cNvPr id="7" name="AutoShape 2">
            <a:extLst>
              <a:ext uri="{FF2B5EF4-FFF2-40B4-BE49-F238E27FC236}">
                <a16:creationId xmlns:a16="http://schemas.microsoft.com/office/drawing/2014/main" id="{E55B2F2D-604F-4ABD-B1D6-FE4943A55613}"/>
              </a:ext>
            </a:extLst>
          </p:cNvPr>
          <p:cNvSpPr>
            <a:spLocks noChangeArrowheads="1"/>
          </p:cNvSpPr>
          <p:nvPr/>
        </p:nvSpPr>
        <p:spPr bwMode="gray">
          <a:xfrm>
            <a:off x="324002" y="537970"/>
            <a:ext cx="1737554" cy="431800"/>
          </a:xfrm>
          <a:prstGeom prst="roundRect">
            <a:avLst>
              <a:gd name="adj" fmla="val 49106"/>
            </a:avLst>
          </a:prstGeom>
          <a:solidFill>
            <a:srgbClr val="CC3399"/>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fontAlgn="base">
              <a:spcBef>
                <a:spcPct val="0"/>
              </a:spcBef>
              <a:spcAft>
                <a:spcPct val="0"/>
              </a:spcAft>
            </a:pPr>
            <a:r>
              <a:rPr lang="es-ES" altLang="es-ES" sz="2400" dirty="0">
                <a:solidFill>
                  <a:srgbClr val="FFFFFF"/>
                </a:solidFill>
              </a:rPr>
              <a:t>Herpes</a:t>
            </a:r>
          </a:p>
        </p:txBody>
      </p:sp>
      <p:sp>
        <p:nvSpPr>
          <p:cNvPr id="13" name="Text Box 5">
            <a:extLst>
              <a:ext uri="{FF2B5EF4-FFF2-40B4-BE49-F238E27FC236}">
                <a16:creationId xmlns:a16="http://schemas.microsoft.com/office/drawing/2014/main" id="{4A75FAA9-F409-4468-B7EB-E8D074E41449}"/>
              </a:ext>
            </a:extLst>
          </p:cNvPr>
          <p:cNvSpPr txBox="1">
            <a:spLocks noChangeArrowheads="1"/>
          </p:cNvSpPr>
          <p:nvPr/>
        </p:nvSpPr>
        <p:spPr bwMode="auto">
          <a:xfrm>
            <a:off x="324001" y="1162097"/>
            <a:ext cx="10075217" cy="1200329"/>
          </a:xfrm>
          <a:prstGeom prst="rect">
            <a:avLst/>
          </a:prstGeom>
          <a:solidFill>
            <a:srgbClr val="FFFFFF">
              <a:alpha val="60000"/>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0" fontAlgn="base" hangingPunct="0">
              <a:spcBef>
                <a:spcPct val="0"/>
              </a:spcBef>
              <a:spcAft>
                <a:spcPct val="0"/>
              </a:spcAft>
              <a:buClr>
                <a:srgbClr val="FF3399"/>
              </a:buClr>
              <a:buSzPct val="120000"/>
            </a:pPr>
            <a:r>
              <a:rPr lang="es-ES" altLang="es-ES" sz="2400" b="0" dirty="0" err="1"/>
              <a:t>Áciclovir</a:t>
            </a:r>
            <a:r>
              <a:rPr lang="es-ES" altLang="es-ES" sz="2400" b="0" dirty="0"/>
              <a:t>…………………………………..…	     5	%</a:t>
            </a:r>
            <a:endParaRPr lang="es-ES" altLang="es-ES" sz="2000" b="0" dirty="0"/>
          </a:p>
          <a:p>
            <a:pPr eaLnBrk="0" fontAlgn="base" hangingPunct="0">
              <a:spcBef>
                <a:spcPct val="0"/>
              </a:spcBef>
              <a:spcAft>
                <a:spcPct val="0"/>
              </a:spcAft>
              <a:buClr>
                <a:srgbClr val="FF3399"/>
              </a:buClr>
              <a:buSzPct val="120000"/>
            </a:pPr>
            <a:r>
              <a:rPr lang="es-ES" altLang="es-ES" sz="2400" b="0" dirty="0"/>
              <a:t>Óxido de zinc……………………….………	   10	%	</a:t>
            </a:r>
          </a:p>
          <a:p>
            <a:pPr eaLnBrk="0" fontAlgn="base" hangingPunct="0">
              <a:spcBef>
                <a:spcPct val="0"/>
              </a:spcBef>
              <a:spcAft>
                <a:spcPct val="0"/>
              </a:spcAft>
              <a:buClr>
                <a:srgbClr val="FF3399"/>
              </a:buClr>
              <a:buSzPct val="120000"/>
            </a:pPr>
            <a:r>
              <a:rPr lang="es-ES" altLang="es-ES" sz="2400" b="0" dirty="0"/>
              <a:t>Linimento </a:t>
            </a:r>
            <a:r>
              <a:rPr lang="es-ES" altLang="es-ES" sz="2400" b="0" dirty="0" err="1"/>
              <a:t>oleocalcáreo</a:t>
            </a:r>
            <a:r>
              <a:rPr lang="es-ES" altLang="es-ES" sz="2400" b="0" dirty="0"/>
              <a:t>……………………	 250	%</a:t>
            </a:r>
          </a:p>
        </p:txBody>
      </p:sp>
      <p:sp>
        <p:nvSpPr>
          <p:cNvPr id="14" name="Text Box 5">
            <a:extLst>
              <a:ext uri="{FF2B5EF4-FFF2-40B4-BE49-F238E27FC236}">
                <a16:creationId xmlns:a16="http://schemas.microsoft.com/office/drawing/2014/main" id="{6F56A52B-483D-4AD2-9DB2-5322D75E573D}"/>
              </a:ext>
            </a:extLst>
          </p:cNvPr>
          <p:cNvSpPr txBox="1">
            <a:spLocks noChangeArrowheads="1"/>
          </p:cNvSpPr>
          <p:nvPr/>
        </p:nvSpPr>
        <p:spPr bwMode="auto">
          <a:xfrm>
            <a:off x="324000" y="2684160"/>
            <a:ext cx="10075217" cy="3170099"/>
          </a:xfrm>
          <a:prstGeom prst="rect">
            <a:avLst/>
          </a:prstGeom>
          <a:solidFill>
            <a:srgbClr val="FFFFFF">
              <a:alpha val="60000"/>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 </a:t>
            </a:r>
            <a:r>
              <a:rPr lang="es-ES" altLang="es-ES" sz="2000" dirty="0">
                <a:solidFill>
                  <a:srgbClr val="CC3399"/>
                </a:solidFill>
              </a:rPr>
              <a:t>Combinación de tratamientos </a:t>
            </a:r>
            <a:r>
              <a:rPr lang="es-ES" altLang="es-ES" sz="2000" dirty="0">
                <a:solidFill>
                  <a:srgbClr val="002060"/>
                </a:solidFill>
              </a:rPr>
              <a:t>(secante y antivírico) </a:t>
            </a:r>
            <a:r>
              <a:rPr lang="es-ES" altLang="es-ES" sz="2000" b="0" dirty="0">
                <a:solidFill>
                  <a:srgbClr val="002060"/>
                </a:solidFill>
              </a:rPr>
              <a:t>en una sola aplicación</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Indicado en el tratamiento del herpes zoster como terapia complementaria a la vía oral</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dirty="0">
                <a:solidFill>
                  <a:srgbClr val="CC3399"/>
                </a:solidFill>
              </a:rPr>
              <a:t>Ajuste de cantidad </a:t>
            </a:r>
            <a:r>
              <a:rPr lang="es-ES" altLang="es-ES" sz="2000" b="0" dirty="0">
                <a:solidFill>
                  <a:srgbClr val="002060"/>
                </a:solidFill>
              </a:rPr>
              <a:t>de producto a las necesidades del paciente</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dirty="0">
                <a:solidFill>
                  <a:srgbClr val="CC3399"/>
                </a:solidFill>
              </a:rPr>
              <a:t>Vía tópica</a:t>
            </a:r>
            <a:r>
              <a:rPr lang="es-ES" altLang="es-ES" sz="2000" b="0" dirty="0">
                <a:solidFill>
                  <a:srgbClr val="002060"/>
                </a:solidFill>
              </a:rPr>
              <a:t>: Aplicar cada 4 horas. 5 veces al día, sobre la superficie de la piel en capa fina, con ligero masaje</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El tratamiento deberá empezar al primer signo de la infección, continuar el tratamiento unos 5-10 días.</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dirty="0">
                <a:solidFill>
                  <a:srgbClr val="CC3399"/>
                </a:solidFill>
              </a:rPr>
              <a:t>Agitar antes de usar. </a:t>
            </a:r>
            <a:r>
              <a:rPr lang="es-ES" altLang="es-ES" sz="2000" b="0" dirty="0">
                <a:solidFill>
                  <a:srgbClr val="002060"/>
                </a:solidFill>
              </a:rPr>
              <a:t>Pueden separarse las fases que se recomponen al agitar</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Caducidad 3 meses</a:t>
            </a:r>
          </a:p>
        </p:txBody>
      </p:sp>
    </p:spTree>
    <p:extLst>
      <p:ext uri="{BB962C8B-B14F-4D97-AF65-F5344CB8AC3E}">
        <p14:creationId xmlns:p14="http://schemas.microsoft.com/office/powerpoint/2010/main" val="378448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1000"/>
                                        <p:tgtEl>
                                          <p:spTgt spid="13"/>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B1B1A1BD-BC94-4D92-A07D-937528F370C1}"/>
              </a:ext>
            </a:extLst>
          </p:cNvPr>
          <p:cNvSpPr txBox="1"/>
          <p:nvPr/>
        </p:nvSpPr>
        <p:spPr>
          <a:xfrm>
            <a:off x="324002" y="6169748"/>
            <a:ext cx="11529947" cy="215444"/>
          </a:xfrm>
          <a:prstGeom prst="rect">
            <a:avLst/>
          </a:prstGeom>
          <a:solidFill>
            <a:srgbClr val="21BBEF"/>
          </a:solidFill>
        </p:spPr>
        <p:txBody>
          <a:bodyPr wrap="square" rtlCol="0">
            <a:spAutoFit/>
          </a:bodyPr>
          <a:lstStyle/>
          <a:p>
            <a:r>
              <a:rPr lang="es-ES" sz="800" dirty="0" err="1">
                <a:solidFill>
                  <a:srgbClr val="21BBEF"/>
                </a:solidFill>
              </a:rPr>
              <a:t>hj</a:t>
            </a:r>
            <a:endParaRPr lang="es-ES" sz="800" dirty="0">
              <a:solidFill>
                <a:srgbClr val="21BBEF"/>
              </a:solidFill>
            </a:endParaRPr>
          </a:p>
        </p:txBody>
      </p:sp>
      <p:sp>
        <p:nvSpPr>
          <p:cNvPr id="9" name="CuadroTexto 8">
            <a:extLst>
              <a:ext uri="{FF2B5EF4-FFF2-40B4-BE49-F238E27FC236}">
                <a16:creationId xmlns:a16="http://schemas.microsoft.com/office/drawing/2014/main" id="{72EDE3C4-9A64-4073-923D-8D565B60281B}"/>
              </a:ext>
            </a:extLst>
          </p:cNvPr>
          <p:cNvSpPr txBox="1"/>
          <p:nvPr/>
        </p:nvSpPr>
        <p:spPr>
          <a:xfrm>
            <a:off x="10597133" y="6178563"/>
            <a:ext cx="1516066" cy="384977"/>
          </a:xfrm>
          <a:prstGeom prst="rect">
            <a:avLst/>
          </a:prstGeom>
          <a:noFill/>
        </p:spPr>
        <p:txBody>
          <a:bodyPr wrap="square">
            <a:spAutoFit/>
          </a:bodyPr>
          <a:lstStyle/>
          <a:p>
            <a:pPr algn="ctr">
              <a:lnSpc>
                <a:spcPts val="1200"/>
              </a:lnSpc>
              <a:defRPr/>
            </a:pPr>
            <a:r>
              <a:rPr lang="es-ES" sz="1000" b="1" dirty="0">
                <a:solidFill>
                  <a:schemeClr val="tx1">
                    <a:lumMod val="65000"/>
                    <a:lumOff val="35000"/>
                  </a:schemeClr>
                </a:solidFill>
              </a:rPr>
              <a:t>Dr. Rafael Puerto</a:t>
            </a:r>
          </a:p>
          <a:p>
            <a:pPr algn="ctr">
              <a:lnSpc>
                <a:spcPts val="1200"/>
              </a:lnSpc>
              <a:defRPr/>
            </a:pPr>
            <a:r>
              <a:rPr lang="es-ES" sz="800" dirty="0">
                <a:solidFill>
                  <a:schemeClr val="tx1">
                    <a:lumMod val="65000"/>
                    <a:lumOff val="35000"/>
                  </a:schemeClr>
                </a:solidFill>
              </a:rPr>
              <a:t>@19RafaPuerto96</a:t>
            </a:r>
          </a:p>
        </p:txBody>
      </p:sp>
      <p:pic>
        <p:nvPicPr>
          <p:cNvPr id="10" name="Imagen 2">
            <a:extLst>
              <a:ext uri="{FF2B5EF4-FFF2-40B4-BE49-F238E27FC236}">
                <a16:creationId xmlns:a16="http://schemas.microsoft.com/office/drawing/2014/main" id="{9E30F56F-DF62-4576-A463-31EE9F697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3121" y="5299322"/>
            <a:ext cx="1577959" cy="111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descr="Resultado de imagen de LOGO DEL COLEGIO OFICIAL DE FARMACÉUTICOS DE MALAGA">
            <a:extLst>
              <a:ext uri="{FF2B5EF4-FFF2-40B4-BE49-F238E27FC236}">
                <a16:creationId xmlns:a16="http://schemas.microsoft.com/office/drawing/2014/main" id="{F494B623-7873-41BF-8995-DF0CFAC47F8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4510" y="5975329"/>
            <a:ext cx="666750" cy="671433"/>
          </a:xfrm>
          <a:prstGeom prst="rect">
            <a:avLst/>
          </a:prstGeom>
          <a:noFill/>
        </p:spPr>
      </p:pic>
      <p:pic>
        <p:nvPicPr>
          <p:cNvPr id="12" name="Imagen 11">
            <a:extLst>
              <a:ext uri="{FF2B5EF4-FFF2-40B4-BE49-F238E27FC236}">
                <a16:creationId xmlns:a16="http://schemas.microsoft.com/office/drawing/2014/main" id="{BDF301B9-81EB-4429-8298-A532C4A7C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50" y="5977421"/>
            <a:ext cx="1479550" cy="669496"/>
          </a:xfrm>
          <a:prstGeom prst="rect">
            <a:avLst/>
          </a:prstGeom>
        </p:spPr>
      </p:pic>
      <p:sp>
        <p:nvSpPr>
          <p:cNvPr id="7" name="AutoShape 2">
            <a:extLst>
              <a:ext uri="{FF2B5EF4-FFF2-40B4-BE49-F238E27FC236}">
                <a16:creationId xmlns:a16="http://schemas.microsoft.com/office/drawing/2014/main" id="{E55B2F2D-604F-4ABD-B1D6-FE4943A55613}"/>
              </a:ext>
            </a:extLst>
          </p:cNvPr>
          <p:cNvSpPr>
            <a:spLocks noChangeArrowheads="1"/>
          </p:cNvSpPr>
          <p:nvPr/>
        </p:nvSpPr>
        <p:spPr bwMode="gray">
          <a:xfrm>
            <a:off x="324001" y="537970"/>
            <a:ext cx="3067591" cy="431800"/>
          </a:xfrm>
          <a:prstGeom prst="roundRect">
            <a:avLst>
              <a:gd name="adj" fmla="val 49106"/>
            </a:avLst>
          </a:prstGeom>
          <a:solidFill>
            <a:srgbClr val="CC3399"/>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fontAlgn="base">
              <a:spcBef>
                <a:spcPct val="0"/>
              </a:spcBef>
              <a:spcAft>
                <a:spcPct val="0"/>
              </a:spcAft>
            </a:pPr>
            <a:r>
              <a:rPr lang="es-ES" altLang="es-ES" sz="2400" dirty="0">
                <a:solidFill>
                  <a:srgbClr val="FFFFFF"/>
                </a:solidFill>
              </a:rPr>
              <a:t>Crema analgésica</a:t>
            </a:r>
          </a:p>
        </p:txBody>
      </p:sp>
      <p:sp>
        <p:nvSpPr>
          <p:cNvPr id="13" name="Text Box 5">
            <a:extLst>
              <a:ext uri="{FF2B5EF4-FFF2-40B4-BE49-F238E27FC236}">
                <a16:creationId xmlns:a16="http://schemas.microsoft.com/office/drawing/2014/main" id="{4A75FAA9-F409-4468-B7EB-E8D074E41449}"/>
              </a:ext>
            </a:extLst>
          </p:cNvPr>
          <p:cNvSpPr txBox="1">
            <a:spLocks noChangeArrowheads="1"/>
          </p:cNvSpPr>
          <p:nvPr/>
        </p:nvSpPr>
        <p:spPr bwMode="auto">
          <a:xfrm>
            <a:off x="324001" y="1162097"/>
            <a:ext cx="10075217" cy="1569660"/>
          </a:xfrm>
          <a:prstGeom prst="rect">
            <a:avLst/>
          </a:prstGeom>
          <a:solidFill>
            <a:srgbClr val="FFFFFF">
              <a:alpha val="60000"/>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0" fontAlgn="base" hangingPunct="0">
              <a:spcBef>
                <a:spcPct val="0"/>
              </a:spcBef>
              <a:spcAft>
                <a:spcPct val="0"/>
              </a:spcAft>
              <a:buClr>
                <a:srgbClr val="FF3399"/>
              </a:buClr>
              <a:buSzPct val="120000"/>
            </a:pPr>
            <a:r>
              <a:rPr lang="es-ES" altLang="es-ES" sz="2400" b="0" dirty="0"/>
              <a:t>Salicilato de metilo……………………	   15	%</a:t>
            </a:r>
            <a:endParaRPr lang="es-ES" altLang="es-ES" sz="2000" b="0" dirty="0"/>
          </a:p>
          <a:p>
            <a:pPr eaLnBrk="0" fontAlgn="base" hangingPunct="0">
              <a:spcBef>
                <a:spcPct val="0"/>
              </a:spcBef>
              <a:spcAft>
                <a:spcPct val="0"/>
              </a:spcAft>
              <a:buClr>
                <a:srgbClr val="FF3399"/>
              </a:buClr>
              <a:buSzPct val="120000"/>
            </a:pPr>
            <a:r>
              <a:rPr lang="es-ES" altLang="es-ES" sz="2400" b="0" dirty="0"/>
              <a:t>Mentol……………………….…………	   10	%	</a:t>
            </a:r>
          </a:p>
          <a:p>
            <a:pPr eaLnBrk="0" fontAlgn="base" hangingPunct="0">
              <a:spcBef>
                <a:spcPct val="0"/>
              </a:spcBef>
              <a:spcAft>
                <a:spcPct val="0"/>
              </a:spcAft>
              <a:buClr>
                <a:srgbClr val="FF3399"/>
              </a:buClr>
              <a:buSzPct val="120000"/>
            </a:pPr>
            <a:r>
              <a:rPr lang="es-ES" altLang="es-ES" sz="2400" b="0" dirty="0"/>
              <a:t>Alcanfor……………………………..…	    10	%</a:t>
            </a:r>
          </a:p>
          <a:p>
            <a:pPr eaLnBrk="0" fontAlgn="base" hangingPunct="0">
              <a:spcBef>
                <a:spcPct val="0"/>
              </a:spcBef>
              <a:spcAft>
                <a:spcPct val="0"/>
              </a:spcAft>
              <a:buClr>
                <a:srgbClr val="FF3399"/>
              </a:buClr>
              <a:buSzPct val="120000"/>
            </a:pPr>
            <a:r>
              <a:rPr lang="es-ES" altLang="es-ES" sz="2400" b="0" dirty="0"/>
              <a:t>Emulsión O/W …………….</a:t>
            </a:r>
            <a:r>
              <a:rPr lang="es-ES" altLang="es-ES" sz="2400" b="0" dirty="0" err="1"/>
              <a:t>c.s.p</a:t>
            </a:r>
            <a:r>
              <a:rPr lang="es-ES" altLang="es-ES" sz="2400" b="0" dirty="0"/>
              <a:t>…….	  100	g</a:t>
            </a:r>
          </a:p>
        </p:txBody>
      </p:sp>
      <p:sp>
        <p:nvSpPr>
          <p:cNvPr id="14" name="Text Box 5">
            <a:extLst>
              <a:ext uri="{FF2B5EF4-FFF2-40B4-BE49-F238E27FC236}">
                <a16:creationId xmlns:a16="http://schemas.microsoft.com/office/drawing/2014/main" id="{6F56A52B-483D-4AD2-9DB2-5322D75E573D}"/>
              </a:ext>
            </a:extLst>
          </p:cNvPr>
          <p:cNvSpPr txBox="1">
            <a:spLocks noChangeArrowheads="1"/>
          </p:cNvSpPr>
          <p:nvPr/>
        </p:nvSpPr>
        <p:spPr bwMode="auto">
          <a:xfrm>
            <a:off x="324000" y="2858728"/>
            <a:ext cx="10075217" cy="1938992"/>
          </a:xfrm>
          <a:prstGeom prst="rect">
            <a:avLst/>
          </a:prstGeom>
          <a:solidFill>
            <a:srgbClr val="FFFFFF">
              <a:alpha val="60000"/>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 </a:t>
            </a:r>
            <a:r>
              <a:rPr lang="es-ES" altLang="es-ES" sz="2000" dirty="0">
                <a:solidFill>
                  <a:srgbClr val="CC3399"/>
                </a:solidFill>
              </a:rPr>
              <a:t>Alivio sintomático de los dolores musculares y articulares.</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dirty="0">
                <a:solidFill>
                  <a:srgbClr val="CC3399"/>
                </a:solidFill>
              </a:rPr>
              <a:t>Efecto rubefaciente</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Crema blanca, de consistencia media, tacto untoso, olor característico</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No aplicar en zonas perioculares o en heridas abiertas</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dirty="0">
                <a:solidFill>
                  <a:srgbClr val="CC3399"/>
                </a:solidFill>
              </a:rPr>
              <a:t>Contraindicada</a:t>
            </a:r>
            <a:r>
              <a:rPr lang="es-ES" altLang="es-ES" sz="2000" b="0" dirty="0">
                <a:solidFill>
                  <a:srgbClr val="002060"/>
                </a:solidFill>
              </a:rPr>
              <a:t> en niños menores de 7 años y pacientes alérgicos a los </a:t>
            </a:r>
            <a:r>
              <a:rPr lang="es-ES" altLang="es-ES" sz="2000" b="0" dirty="0" err="1">
                <a:solidFill>
                  <a:srgbClr val="002060"/>
                </a:solidFill>
              </a:rPr>
              <a:t>salicilados</a:t>
            </a:r>
            <a:endParaRPr lang="es-ES" altLang="es-ES" sz="2000" b="0" dirty="0">
              <a:solidFill>
                <a:srgbClr val="002060"/>
              </a:solidFill>
            </a:endParaRP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dirty="0">
                <a:solidFill>
                  <a:srgbClr val="CC3399"/>
                </a:solidFill>
              </a:rPr>
              <a:t>No recomendado </a:t>
            </a:r>
            <a:r>
              <a:rPr lang="es-ES" altLang="es-ES" sz="2000" b="0" dirty="0">
                <a:solidFill>
                  <a:srgbClr val="002060"/>
                </a:solidFill>
              </a:rPr>
              <a:t>el uso durante el embarazo y la lactancia</a:t>
            </a:r>
          </a:p>
        </p:txBody>
      </p:sp>
      <p:pic>
        <p:nvPicPr>
          <p:cNvPr id="3" name="Imagen 2" descr="Imagen que contiene persona, cielo, ropa, exterior&#10;&#10;Descripción generada con confianza muy alta">
            <a:extLst>
              <a:ext uri="{FF2B5EF4-FFF2-40B4-BE49-F238E27FC236}">
                <a16:creationId xmlns:a16="http://schemas.microsoft.com/office/drawing/2014/main" id="{1943CC8C-FCFC-4DC2-B76A-6AFCFAC95F6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950039" y="973922"/>
            <a:ext cx="2222266" cy="2222266"/>
          </a:xfrm>
          <a:prstGeom prst="rect">
            <a:avLst/>
          </a:prstGeom>
        </p:spPr>
      </p:pic>
    </p:spTree>
    <p:extLst>
      <p:ext uri="{BB962C8B-B14F-4D97-AF65-F5344CB8AC3E}">
        <p14:creationId xmlns:p14="http://schemas.microsoft.com/office/powerpoint/2010/main" val="261810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1000"/>
                                        <p:tgtEl>
                                          <p:spTgt spid="13"/>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0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B1B1A1BD-BC94-4D92-A07D-937528F370C1}"/>
              </a:ext>
            </a:extLst>
          </p:cNvPr>
          <p:cNvSpPr txBox="1"/>
          <p:nvPr/>
        </p:nvSpPr>
        <p:spPr>
          <a:xfrm>
            <a:off x="324002" y="6169748"/>
            <a:ext cx="11529947" cy="215444"/>
          </a:xfrm>
          <a:prstGeom prst="rect">
            <a:avLst/>
          </a:prstGeom>
          <a:solidFill>
            <a:srgbClr val="21BBEF"/>
          </a:solidFill>
        </p:spPr>
        <p:txBody>
          <a:bodyPr wrap="square" rtlCol="0">
            <a:spAutoFit/>
          </a:bodyPr>
          <a:lstStyle/>
          <a:p>
            <a:r>
              <a:rPr lang="es-ES" sz="800" dirty="0" err="1">
                <a:solidFill>
                  <a:srgbClr val="21BBEF"/>
                </a:solidFill>
              </a:rPr>
              <a:t>hj</a:t>
            </a:r>
            <a:endParaRPr lang="es-ES" sz="800" dirty="0">
              <a:solidFill>
                <a:srgbClr val="21BBEF"/>
              </a:solidFill>
            </a:endParaRPr>
          </a:p>
        </p:txBody>
      </p:sp>
      <p:sp>
        <p:nvSpPr>
          <p:cNvPr id="9" name="CuadroTexto 8">
            <a:extLst>
              <a:ext uri="{FF2B5EF4-FFF2-40B4-BE49-F238E27FC236}">
                <a16:creationId xmlns:a16="http://schemas.microsoft.com/office/drawing/2014/main" id="{72EDE3C4-9A64-4073-923D-8D565B60281B}"/>
              </a:ext>
            </a:extLst>
          </p:cNvPr>
          <p:cNvSpPr txBox="1"/>
          <p:nvPr/>
        </p:nvSpPr>
        <p:spPr>
          <a:xfrm>
            <a:off x="10597133" y="6178563"/>
            <a:ext cx="1516066" cy="384977"/>
          </a:xfrm>
          <a:prstGeom prst="rect">
            <a:avLst/>
          </a:prstGeom>
          <a:noFill/>
        </p:spPr>
        <p:txBody>
          <a:bodyPr wrap="square">
            <a:spAutoFit/>
          </a:bodyPr>
          <a:lstStyle/>
          <a:p>
            <a:pPr algn="ctr">
              <a:lnSpc>
                <a:spcPts val="1200"/>
              </a:lnSpc>
              <a:defRPr/>
            </a:pPr>
            <a:r>
              <a:rPr lang="es-ES" sz="1000" b="1" dirty="0">
                <a:solidFill>
                  <a:schemeClr val="tx1">
                    <a:lumMod val="65000"/>
                    <a:lumOff val="35000"/>
                  </a:schemeClr>
                </a:solidFill>
              </a:rPr>
              <a:t>Dr. Rafael Puerto</a:t>
            </a:r>
          </a:p>
          <a:p>
            <a:pPr algn="ctr">
              <a:lnSpc>
                <a:spcPts val="1200"/>
              </a:lnSpc>
              <a:defRPr/>
            </a:pPr>
            <a:r>
              <a:rPr lang="es-ES" sz="800" dirty="0">
                <a:solidFill>
                  <a:schemeClr val="tx1">
                    <a:lumMod val="65000"/>
                    <a:lumOff val="35000"/>
                  </a:schemeClr>
                </a:solidFill>
              </a:rPr>
              <a:t>@19RafaPuerto96</a:t>
            </a:r>
          </a:p>
        </p:txBody>
      </p:sp>
      <p:pic>
        <p:nvPicPr>
          <p:cNvPr id="10" name="Imagen 2">
            <a:extLst>
              <a:ext uri="{FF2B5EF4-FFF2-40B4-BE49-F238E27FC236}">
                <a16:creationId xmlns:a16="http://schemas.microsoft.com/office/drawing/2014/main" id="{9E30F56F-DF62-4576-A463-31EE9F697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3121" y="5299322"/>
            <a:ext cx="1577959" cy="111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descr="Resultado de imagen de LOGO DEL COLEGIO OFICIAL DE FARMACÉUTICOS DE MALAGA">
            <a:extLst>
              <a:ext uri="{FF2B5EF4-FFF2-40B4-BE49-F238E27FC236}">
                <a16:creationId xmlns:a16="http://schemas.microsoft.com/office/drawing/2014/main" id="{F494B623-7873-41BF-8995-DF0CFAC47F8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4510" y="5975329"/>
            <a:ext cx="666750" cy="671433"/>
          </a:xfrm>
          <a:prstGeom prst="rect">
            <a:avLst/>
          </a:prstGeom>
          <a:noFill/>
        </p:spPr>
      </p:pic>
      <p:pic>
        <p:nvPicPr>
          <p:cNvPr id="12" name="Imagen 11">
            <a:extLst>
              <a:ext uri="{FF2B5EF4-FFF2-40B4-BE49-F238E27FC236}">
                <a16:creationId xmlns:a16="http://schemas.microsoft.com/office/drawing/2014/main" id="{BDF301B9-81EB-4429-8298-A532C4A7C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50" y="5977421"/>
            <a:ext cx="1479550" cy="669496"/>
          </a:xfrm>
          <a:prstGeom prst="rect">
            <a:avLst/>
          </a:prstGeom>
        </p:spPr>
      </p:pic>
      <p:sp>
        <p:nvSpPr>
          <p:cNvPr id="7" name="AutoShape 2">
            <a:extLst>
              <a:ext uri="{FF2B5EF4-FFF2-40B4-BE49-F238E27FC236}">
                <a16:creationId xmlns:a16="http://schemas.microsoft.com/office/drawing/2014/main" id="{E55B2F2D-604F-4ABD-B1D6-FE4943A55613}"/>
              </a:ext>
            </a:extLst>
          </p:cNvPr>
          <p:cNvSpPr>
            <a:spLocks noChangeArrowheads="1"/>
          </p:cNvSpPr>
          <p:nvPr/>
        </p:nvSpPr>
        <p:spPr bwMode="gray">
          <a:xfrm>
            <a:off x="324001" y="537970"/>
            <a:ext cx="3067591" cy="431800"/>
          </a:xfrm>
          <a:prstGeom prst="roundRect">
            <a:avLst>
              <a:gd name="adj" fmla="val 49106"/>
            </a:avLst>
          </a:prstGeom>
          <a:solidFill>
            <a:srgbClr val="CC3399"/>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fontAlgn="base">
              <a:spcBef>
                <a:spcPct val="0"/>
              </a:spcBef>
              <a:spcAft>
                <a:spcPct val="0"/>
              </a:spcAft>
            </a:pPr>
            <a:r>
              <a:rPr lang="es-ES" altLang="es-ES" sz="2400" dirty="0">
                <a:solidFill>
                  <a:srgbClr val="FFFFFF"/>
                </a:solidFill>
              </a:rPr>
              <a:t>Hiperpigmentación</a:t>
            </a:r>
          </a:p>
        </p:txBody>
      </p:sp>
      <p:sp>
        <p:nvSpPr>
          <p:cNvPr id="13" name="Text Box 5">
            <a:extLst>
              <a:ext uri="{FF2B5EF4-FFF2-40B4-BE49-F238E27FC236}">
                <a16:creationId xmlns:a16="http://schemas.microsoft.com/office/drawing/2014/main" id="{4A75FAA9-F409-4468-B7EB-E8D074E41449}"/>
              </a:ext>
            </a:extLst>
          </p:cNvPr>
          <p:cNvSpPr txBox="1">
            <a:spLocks noChangeArrowheads="1"/>
          </p:cNvSpPr>
          <p:nvPr/>
        </p:nvSpPr>
        <p:spPr bwMode="auto">
          <a:xfrm>
            <a:off x="324001" y="1162097"/>
            <a:ext cx="10075217" cy="1569660"/>
          </a:xfrm>
          <a:prstGeom prst="rect">
            <a:avLst/>
          </a:prstGeom>
          <a:solidFill>
            <a:srgbClr val="FFFFFF">
              <a:alpha val="60000"/>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0" fontAlgn="base" hangingPunct="0">
              <a:spcBef>
                <a:spcPct val="0"/>
              </a:spcBef>
              <a:spcAft>
                <a:spcPct val="0"/>
              </a:spcAft>
              <a:buClr>
                <a:srgbClr val="FF3399"/>
              </a:buClr>
              <a:buSzPct val="120000"/>
            </a:pPr>
            <a:r>
              <a:rPr lang="es-ES" altLang="es-ES" sz="2400" b="0" dirty="0" err="1"/>
              <a:t>Hidorquinona</a:t>
            </a:r>
            <a:r>
              <a:rPr lang="es-ES" altLang="es-ES" sz="2400" b="0" dirty="0"/>
              <a:t>……………………	   	4		% </a:t>
            </a:r>
            <a:r>
              <a:rPr lang="es-ES" altLang="es-ES" sz="1800" b="0" dirty="0"/>
              <a:t>(2 al 5 %)</a:t>
            </a:r>
          </a:p>
          <a:p>
            <a:pPr eaLnBrk="0" fontAlgn="base" hangingPunct="0">
              <a:spcBef>
                <a:spcPct val="0"/>
              </a:spcBef>
              <a:spcAft>
                <a:spcPct val="0"/>
              </a:spcAft>
              <a:buClr>
                <a:srgbClr val="FF3399"/>
              </a:buClr>
              <a:buSzPct val="120000"/>
            </a:pPr>
            <a:r>
              <a:rPr lang="es-ES" altLang="es-ES" sz="2400" b="0" dirty="0"/>
              <a:t>Ácido </a:t>
            </a:r>
            <a:r>
              <a:rPr lang="es-ES" altLang="es-ES" sz="2400" b="0" dirty="0" err="1"/>
              <a:t>kojico</a:t>
            </a:r>
            <a:r>
              <a:rPr lang="es-ES" altLang="es-ES" sz="2400" b="0" dirty="0"/>
              <a:t>……………………..	    	4		% </a:t>
            </a:r>
            <a:r>
              <a:rPr lang="es-ES" altLang="es-ES" sz="1800" b="0" dirty="0"/>
              <a:t>(2 al 4 %)</a:t>
            </a:r>
            <a:r>
              <a:rPr lang="es-ES" altLang="es-ES" sz="2400" b="0" dirty="0"/>
              <a:t>	</a:t>
            </a:r>
          </a:p>
          <a:p>
            <a:pPr eaLnBrk="0" fontAlgn="base" hangingPunct="0">
              <a:spcBef>
                <a:spcPct val="0"/>
              </a:spcBef>
              <a:spcAft>
                <a:spcPct val="0"/>
              </a:spcAft>
              <a:buClr>
                <a:srgbClr val="FF3399"/>
              </a:buClr>
              <a:buSzPct val="120000"/>
            </a:pPr>
            <a:r>
              <a:rPr lang="es-ES" altLang="es-ES" sz="2400" b="0" dirty="0"/>
              <a:t>Ácido retinoico………………….	    	0,025		%  </a:t>
            </a:r>
            <a:r>
              <a:rPr lang="es-ES" altLang="es-ES" sz="1800" b="0" dirty="0"/>
              <a:t>(0,01 al 0,1 %)</a:t>
            </a:r>
          </a:p>
          <a:p>
            <a:pPr eaLnBrk="0" fontAlgn="base" hangingPunct="0">
              <a:spcBef>
                <a:spcPct val="0"/>
              </a:spcBef>
              <a:spcAft>
                <a:spcPct val="0"/>
              </a:spcAft>
              <a:buClr>
                <a:srgbClr val="FF3399"/>
              </a:buClr>
              <a:buSzPct val="120000"/>
            </a:pPr>
            <a:r>
              <a:rPr lang="es-ES" altLang="es-ES" sz="2400" b="0" dirty="0"/>
              <a:t>Emulsión Base de </a:t>
            </a:r>
            <a:r>
              <a:rPr lang="es-ES" altLang="es-ES" sz="2400" b="0" dirty="0" err="1"/>
              <a:t>Beeler</a:t>
            </a:r>
            <a:r>
              <a:rPr lang="es-ES" altLang="es-ES" sz="2400" b="0" dirty="0"/>
              <a:t> </a:t>
            </a:r>
            <a:r>
              <a:rPr lang="es-ES" altLang="es-ES" sz="2400" b="0" dirty="0" err="1"/>
              <a:t>c.s.p</a:t>
            </a:r>
            <a:r>
              <a:rPr lang="es-ES" altLang="es-ES" sz="2400" b="0" dirty="0"/>
              <a:t>…….   100		 g</a:t>
            </a:r>
          </a:p>
        </p:txBody>
      </p:sp>
      <p:sp>
        <p:nvSpPr>
          <p:cNvPr id="14" name="Text Box 5">
            <a:extLst>
              <a:ext uri="{FF2B5EF4-FFF2-40B4-BE49-F238E27FC236}">
                <a16:creationId xmlns:a16="http://schemas.microsoft.com/office/drawing/2014/main" id="{6F56A52B-483D-4AD2-9DB2-5322D75E573D}"/>
              </a:ext>
            </a:extLst>
          </p:cNvPr>
          <p:cNvSpPr txBox="1">
            <a:spLocks noChangeArrowheads="1"/>
          </p:cNvSpPr>
          <p:nvPr/>
        </p:nvSpPr>
        <p:spPr bwMode="auto">
          <a:xfrm>
            <a:off x="324000" y="2858728"/>
            <a:ext cx="10075217" cy="3170099"/>
          </a:xfrm>
          <a:prstGeom prst="rect">
            <a:avLst/>
          </a:prstGeom>
          <a:solidFill>
            <a:srgbClr val="FFFFFF">
              <a:alpha val="60000"/>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 </a:t>
            </a:r>
            <a:r>
              <a:rPr lang="es-ES" altLang="es-ES" sz="2000" b="0" dirty="0">
                <a:solidFill>
                  <a:srgbClr val="CC3399"/>
                </a:solidFill>
              </a:rPr>
              <a:t>Tanto la hidroquinona como el ácido </a:t>
            </a:r>
            <a:r>
              <a:rPr lang="es-ES" altLang="es-ES" sz="2000" b="0" dirty="0" err="1">
                <a:solidFill>
                  <a:srgbClr val="CC3399"/>
                </a:solidFill>
              </a:rPr>
              <a:t>Kójico</a:t>
            </a:r>
            <a:r>
              <a:rPr lang="es-ES" altLang="es-ES" sz="2000" b="0" dirty="0">
                <a:solidFill>
                  <a:srgbClr val="CC3399"/>
                </a:solidFill>
              </a:rPr>
              <a:t> son </a:t>
            </a:r>
            <a:r>
              <a:rPr lang="es-ES" altLang="es-ES" sz="2000" b="0" dirty="0" err="1">
                <a:solidFill>
                  <a:srgbClr val="CC3399"/>
                </a:solidFill>
              </a:rPr>
              <a:t>despigmentantes</a:t>
            </a:r>
            <a:endParaRPr lang="es-ES" altLang="es-ES" sz="2000" b="0" dirty="0">
              <a:solidFill>
                <a:srgbClr val="CC3399"/>
              </a:solidFill>
            </a:endParaRP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Indicado en aplicación tópica en el tratamiento de la pigmentación de la piel como el melasma (cloasma), efélides (pecas), pigmentaciones seniles, o </a:t>
            </a:r>
            <a:r>
              <a:rPr lang="es-ES" altLang="es-ES" sz="2000" b="0" dirty="0" err="1">
                <a:solidFill>
                  <a:srgbClr val="002060"/>
                </a:solidFill>
              </a:rPr>
              <a:t>léntigo</a:t>
            </a:r>
            <a:endParaRPr lang="es-ES" altLang="es-ES" sz="2000" b="0" dirty="0">
              <a:solidFill>
                <a:srgbClr val="002060"/>
              </a:solidFill>
            </a:endParaRP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Aplicación habitual dos veces al día, mañana y noche</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Contraindicado en pacientes con sensibilidad a la hidroquinona. No avalado su uso en niños menores de 12 años.</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Posible interacción de la hidroquinona con peróxidos (H</a:t>
            </a:r>
            <a:r>
              <a:rPr lang="es-ES" altLang="es-ES" sz="1400" b="0" dirty="0">
                <a:solidFill>
                  <a:srgbClr val="002060"/>
                </a:solidFill>
              </a:rPr>
              <a:t>2</a:t>
            </a:r>
            <a:r>
              <a:rPr lang="es-ES" altLang="es-ES" sz="2000" b="0" dirty="0">
                <a:solidFill>
                  <a:srgbClr val="002060"/>
                </a:solidFill>
              </a:rPr>
              <a:t>O</a:t>
            </a:r>
            <a:r>
              <a:rPr lang="es-ES" altLang="es-ES" sz="1400" b="0" dirty="0">
                <a:solidFill>
                  <a:srgbClr val="002060"/>
                </a:solidFill>
              </a:rPr>
              <a:t>2</a:t>
            </a:r>
            <a:r>
              <a:rPr lang="es-ES" altLang="es-ES" sz="2000" b="0" dirty="0">
                <a:solidFill>
                  <a:srgbClr val="002060"/>
                </a:solidFill>
              </a:rPr>
              <a:t>) al oxidarse esta.</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No aplicar en zonas cercanas a mucosas, heridas y zonas eritematosas</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Durante el tratamiento evitar el sol. Recomendable </a:t>
            </a:r>
            <a:r>
              <a:rPr lang="es-ES" altLang="es-ES" sz="2000" b="0" dirty="0" err="1">
                <a:solidFill>
                  <a:srgbClr val="002060"/>
                </a:solidFill>
              </a:rPr>
              <a:t>utizar</a:t>
            </a:r>
            <a:r>
              <a:rPr lang="es-ES" altLang="es-ES" sz="2000" b="0" dirty="0">
                <a:solidFill>
                  <a:srgbClr val="002060"/>
                </a:solidFill>
              </a:rPr>
              <a:t> fotoprotector</a:t>
            </a:r>
          </a:p>
          <a:p>
            <a:pPr marL="342900" indent="-342900" eaLnBrk="0" fontAlgn="base" hangingPunct="0">
              <a:spcBef>
                <a:spcPct val="0"/>
              </a:spcBef>
              <a:spcAft>
                <a:spcPct val="0"/>
              </a:spcAft>
              <a:buClr>
                <a:srgbClr val="FF3399"/>
              </a:buClr>
              <a:buSzPct val="120000"/>
              <a:buFont typeface="Arial" panose="020B0604020202020204" pitchFamily="34" charset="0"/>
              <a:buChar char="•"/>
            </a:pPr>
            <a:endParaRPr lang="es-ES" altLang="es-ES" sz="2000" b="0" dirty="0">
              <a:solidFill>
                <a:srgbClr val="CC3399"/>
              </a:solidFill>
            </a:endParaRPr>
          </a:p>
        </p:txBody>
      </p:sp>
    </p:spTree>
    <p:extLst>
      <p:ext uri="{BB962C8B-B14F-4D97-AF65-F5344CB8AC3E}">
        <p14:creationId xmlns:p14="http://schemas.microsoft.com/office/powerpoint/2010/main" val="390545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1000"/>
                                        <p:tgtEl>
                                          <p:spTgt spid="13"/>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AutoShape 2">
            <a:extLst>
              <a:ext uri="{FF2B5EF4-FFF2-40B4-BE49-F238E27FC236}">
                <a16:creationId xmlns:a16="http://schemas.microsoft.com/office/drawing/2014/main" id="{8500F0DB-B15C-426E-B4AE-E69E4EC28ABB}"/>
              </a:ext>
            </a:extLst>
          </p:cNvPr>
          <p:cNvSpPr>
            <a:spLocks noChangeArrowheads="1"/>
          </p:cNvSpPr>
          <p:nvPr/>
        </p:nvSpPr>
        <p:spPr bwMode="gray">
          <a:xfrm>
            <a:off x="324002" y="537970"/>
            <a:ext cx="6278562" cy="431800"/>
          </a:xfrm>
          <a:prstGeom prst="roundRect">
            <a:avLst>
              <a:gd name="adj" fmla="val 49106"/>
            </a:avLst>
          </a:prstGeom>
          <a:solidFill>
            <a:srgbClr val="CC3399"/>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fontAlgn="base">
              <a:spcBef>
                <a:spcPct val="0"/>
              </a:spcBef>
              <a:spcAft>
                <a:spcPct val="0"/>
              </a:spcAft>
            </a:pPr>
            <a:r>
              <a:rPr lang="es-ES" altLang="es-ES" sz="2400" dirty="0">
                <a:solidFill>
                  <a:srgbClr val="FFFFFF"/>
                </a:solidFill>
              </a:rPr>
              <a:t>Justificación de la Formulación Magistral</a:t>
            </a:r>
          </a:p>
        </p:txBody>
      </p:sp>
      <p:sp>
        <p:nvSpPr>
          <p:cNvPr id="87045" name="Text Box 5">
            <a:extLst>
              <a:ext uri="{FF2B5EF4-FFF2-40B4-BE49-F238E27FC236}">
                <a16:creationId xmlns:a16="http://schemas.microsoft.com/office/drawing/2014/main" id="{677A0E37-4E46-48FF-A1B8-CBEB4BA69500}"/>
              </a:ext>
            </a:extLst>
          </p:cNvPr>
          <p:cNvSpPr txBox="1">
            <a:spLocks noChangeArrowheads="1"/>
          </p:cNvSpPr>
          <p:nvPr/>
        </p:nvSpPr>
        <p:spPr bwMode="auto">
          <a:xfrm>
            <a:off x="348938" y="1723298"/>
            <a:ext cx="10050284" cy="3331105"/>
          </a:xfrm>
          <a:prstGeom prst="rect">
            <a:avLst/>
          </a:prstGeom>
          <a:solidFill>
            <a:srgbClr val="FFFFFF">
              <a:alpha val="60000"/>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marL="457200" indent="-457200" eaLnBrk="0" fontAlgn="base" hangingPunct="0">
              <a:lnSpc>
                <a:spcPts val="3200"/>
              </a:lnSpc>
              <a:spcBef>
                <a:spcPct val="0"/>
              </a:spcBef>
              <a:spcAft>
                <a:spcPct val="0"/>
              </a:spcAft>
              <a:buClr>
                <a:srgbClr val="FF3399"/>
              </a:buClr>
              <a:buSzPct val="120000"/>
              <a:buFont typeface="Arial" panose="020B0604020202020204" pitchFamily="34" charset="0"/>
              <a:buChar char="•"/>
            </a:pPr>
            <a:r>
              <a:rPr lang="es-ES" altLang="es-ES" sz="2400" b="0" dirty="0"/>
              <a:t>Tratamientos en grandes superficies corporales</a:t>
            </a:r>
          </a:p>
          <a:p>
            <a:pPr marL="1200150" lvl="1" indent="-457200" eaLnBrk="0" fontAlgn="base" hangingPunct="0">
              <a:lnSpc>
                <a:spcPts val="3200"/>
              </a:lnSpc>
              <a:spcBef>
                <a:spcPct val="0"/>
              </a:spcBef>
              <a:spcAft>
                <a:spcPct val="0"/>
              </a:spcAft>
              <a:buClr>
                <a:srgbClr val="FF3399"/>
              </a:buClr>
              <a:buSzPct val="110000"/>
              <a:buFont typeface="Courier New" panose="02070309020205020404" pitchFamily="49" charset="0"/>
              <a:buChar char="o"/>
            </a:pPr>
            <a:r>
              <a:rPr lang="es-ES" altLang="es-ES" sz="2000" b="0" dirty="0">
                <a:solidFill>
                  <a:srgbClr val="C00000"/>
                </a:solidFill>
              </a:rPr>
              <a:t>Psoriasis, atopías, ictiosis, el recurso de la FM quizás mas económico</a:t>
            </a:r>
          </a:p>
          <a:p>
            <a:pPr marL="457200" indent="-457200" eaLnBrk="0" fontAlgn="base" hangingPunct="0">
              <a:lnSpc>
                <a:spcPts val="3200"/>
              </a:lnSpc>
              <a:spcBef>
                <a:spcPct val="0"/>
              </a:spcBef>
              <a:spcAft>
                <a:spcPct val="0"/>
              </a:spcAft>
              <a:buClr>
                <a:srgbClr val="FF3399"/>
              </a:buClr>
              <a:buSzPct val="120000"/>
              <a:buFont typeface="Arial" panose="020B0604020202020204" pitchFamily="34" charset="0"/>
              <a:buChar char="•"/>
            </a:pPr>
            <a:r>
              <a:rPr lang="es-ES" altLang="es-ES" sz="2400" b="0" dirty="0"/>
              <a:t>Formulaciones con escaso tiempo de estabilidad</a:t>
            </a:r>
          </a:p>
          <a:p>
            <a:pPr marL="1200150" lvl="1" indent="-457200" eaLnBrk="0" fontAlgn="base" hangingPunct="0">
              <a:lnSpc>
                <a:spcPts val="3200"/>
              </a:lnSpc>
              <a:spcBef>
                <a:spcPct val="0"/>
              </a:spcBef>
              <a:spcAft>
                <a:spcPct val="0"/>
              </a:spcAft>
              <a:buClr>
                <a:srgbClr val="FF3399"/>
              </a:buClr>
              <a:buSzPct val="110000"/>
              <a:buFont typeface="Courier New" panose="02070309020205020404" pitchFamily="49" charset="0"/>
              <a:buChar char="o"/>
            </a:pPr>
            <a:r>
              <a:rPr lang="es-ES" altLang="es-ES" sz="2000" b="0" dirty="0">
                <a:solidFill>
                  <a:srgbClr val="C00000"/>
                </a:solidFill>
              </a:rPr>
              <a:t>Propia naturaleza del principio activo </a:t>
            </a:r>
          </a:p>
          <a:p>
            <a:pPr marL="457200" indent="-457200" eaLnBrk="0" fontAlgn="base" hangingPunct="0">
              <a:lnSpc>
                <a:spcPts val="3200"/>
              </a:lnSpc>
              <a:spcBef>
                <a:spcPct val="0"/>
              </a:spcBef>
              <a:spcAft>
                <a:spcPct val="0"/>
              </a:spcAft>
              <a:buClr>
                <a:srgbClr val="FF3399"/>
              </a:buClr>
              <a:buSzPct val="120000"/>
              <a:buFont typeface="Arial" panose="020B0604020202020204" pitchFamily="34" charset="0"/>
              <a:buChar char="•"/>
            </a:pPr>
            <a:r>
              <a:rPr lang="es-ES" altLang="es-ES" sz="2400" b="0" dirty="0"/>
              <a:t>Desarrollo de formulaciones para grupos reducidos de pacientes</a:t>
            </a:r>
          </a:p>
          <a:p>
            <a:pPr marL="1200150" lvl="1" indent="-457200" eaLnBrk="0" fontAlgn="base" hangingPunct="0">
              <a:lnSpc>
                <a:spcPts val="3200"/>
              </a:lnSpc>
              <a:spcBef>
                <a:spcPct val="0"/>
              </a:spcBef>
              <a:spcAft>
                <a:spcPct val="0"/>
              </a:spcAft>
              <a:buClr>
                <a:srgbClr val="FF3399"/>
              </a:buClr>
              <a:buSzPct val="110000"/>
              <a:buFont typeface="Courier New" panose="02070309020205020404" pitchFamily="49" charset="0"/>
              <a:buChar char="o"/>
            </a:pPr>
            <a:r>
              <a:rPr lang="es-ES" altLang="es-ES" sz="2000" b="0" dirty="0">
                <a:solidFill>
                  <a:srgbClr val="C00000"/>
                </a:solidFill>
              </a:rPr>
              <a:t>Poco interés económico para la industria pero si para el especialista</a:t>
            </a:r>
          </a:p>
          <a:p>
            <a:pPr marL="457200" indent="-457200" eaLnBrk="0" fontAlgn="base" hangingPunct="0">
              <a:lnSpc>
                <a:spcPts val="3200"/>
              </a:lnSpc>
              <a:spcBef>
                <a:spcPct val="0"/>
              </a:spcBef>
              <a:spcAft>
                <a:spcPct val="0"/>
              </a:spcAft>
              <a:buClr>
                <a:srgbClr val="FF3399"/>
              </a:buClr>
              <a:buSzPct val="120000"/>
              <a:buFont typeface="Arial" panose="020B0604020202020204" pitchFamily="34" charset="0"/>
              <a:buChar char="•"/>
            </a:pPr>
            <a:r>
              <a:rPr lang="es-ES" altLang="es-ES" sz="2400" b="0" dirty="0"/>
              <a:t>Desarrollo de nuevas formulaciones con fármacos ya conocidos</a:t>
            </a:r>
          </a:p>
          <a:p>
            <a:pPr marL="1200150" lvl="1" indent="-457200" eaLnBrk="0" fontAlgn="base" hangingPunct="0">
              <a:lnSpc>
                <a:spcPts val="3200"/>
              </a:lnSpc>
              <a:spcBef>
                <a:spcPct val="0"/>
              </a:spcBef>
              <a:spcAft>
                <a:spcPct val="0"/>
              </a:spcAft>
              <a:buClr>
                <a:srgbClr val="FF3399"/>
              </a:buClr>
              <a:buSzPct val="110000"/>
              <a:buFont typeface="Courier New" panose="02070309020205020404" pitchFamily="49" charset="0"/>
              <a:buChar char="o"/>
            </a:pPr>
            <a:r>
              <a:rPr lang="es-ES" altLang="es-ES" sz="2000" b="0" dirty="0" err="1">
                <a:solidFill>
                  <a:srgbClr val="C00000"/>
                </a:solidFill>
              </a:rPr>
              <a:t>Ej</a:t>
            </a:r>
            <a:r>
              <a:rPr lang="es-ES" altLang="es-ES" sz="2000" b="0" dirty="0">
                <a:solidFill>
                  <a:srgbClr val="C00000"/>
                </a:solidFill>
              </a:rPr>
              <a:t>: </a:t>
            </a:r>
            <a:r>
              <a:rPr lang="es-ES" altLang="es-ES" sz="2000" b="0" dirty="0" err="1">
                <a:solidFill>
                  <a:srgbClr val="C00000"/>
                </a:solidFill>
              </a:rPr>
              <a:t>Clobetasol</a:t>
            </a:r>
            <a:r>
              <a:rPr lang="es-ES" altLang="es-ES" sz="2000" b="0" dirty="0">
                <a:solidFill>
                  <a:srgbClr val="C00000"/>
                </a:solidFill>
              </a:rPr>
              <a:t> propionato en laca de uñas</a:t>
            </a:r>
          </a:p>
        </p:txBody>
      </p:sp>
      <p:sp>
        <p:nvSpPr>
          <p:cNvPr id="8" name="CuadroTexto 7">
            <a:extLst>
              <a:ext uri="{FF2B5EF4-FFF2-40B4-BE49-F238E27FC236}">
                <a16:creationId xmlns:a16="http://schemas.microsoft.com/office/drawing/2014/main" id="{B1B1A1BD-BC94-4D92-A07D-937528F370C1}"/>
              </a:ext>
            </a:extLst>
          </p:cNvPr>
          <p:cNvSpPr txBox="1"/>
          <p:nvPr/>
        </p:nvSpPr>
        <p:spPr>
          <a:xfrm>
            <a:off x="324002" y="6169748"/>
            <a:ext cx="11529947" cy="215444"/>
          </a:xfrm>
          <a:prstGeom prst="rect">
            <a:avLst/>
          </a:prstGeom>
          <a:solidFill>
            <a:srgbClr val="21BBEF"/>
          </a:solidFill>
        </p:spPr>
        <p:txBody>
          <a:bodyPr wrap="square" rtlCol="0">
            <a:spAutoFit/>
          </a:bodyPr>
          <a:lstStyle/>
          <a:p>
            <a:r>
              <a:rPr lang="es-ES" sz="800" dirty="0" err="1">
                <a:solidFill>
                  <a:srgbClr val="21BBEF"/>
                </a:solidFill>
              </a:rPr>
              <a:t>hj</a:t>
            </a:r>
            <a:endParaRPr lang="es-ES" sz="800" dirty="0">
              <a:solidFill>
                <a:srgbClr val="21BBEF"/>
              </a:solidFill>
            </a:endParaRPr>
          </a:p>
        </p:txBody>
      </p:sp>
      <p:sp>
        <p:nvSpPr>
          <p:cNvPr id="9" name="CuadroTexto 8">
            <a:extLst>
              <a:ext uri="{FF2B5EF4-FFF2-40B4-BE49-F238E27FC236}">
                <a16:creationId xmlns:a16="http://schemas.microsoft.com/office/drawing/2014/main" id="{72EDE3C4-9A64-4073-923D-8D565B60281B}"/>
              </a:ext>
            </a:extLst>
          </p:cNvPr>
          <p:cNvSpPr txBox="1"/>
          <p:nvPr/>
        </p:nvSpPr>
        <p:spPr>
          <a:xfrm>
            <a:off x="10597133" y="5987651"/>
            <a:ext cx="1516066" cy="384977"/>
          </a:xfrm>
          <a:prstGeom prst="rect">
            <a:avLst/>
          </a:prstGeom>
          <a:noFill/>
        </p:spPr>
        <p:txBody>
          <a:bodyPr wrap="square">
            <a:spAutoFit/>
          </a:bodyPr>
          <a:lstStyle/>
          <a:p>
            <a:pPr algn="ctr">
              <a:lnSpc>
                <a:spcPts val="1200"/>
              </a:lnSpc>
              <a:defRPr/>
            </a:pPr>
            <a:r>
              <a:rPr lang="es-ES" sz="1000" dirty="0">
                <a:solidFill>
                  <a:schemeClr val="tx1">
                    <a:lumMod val="65000"/>
                    <a:lumOff val="35000"/>
                  </a:schemeClr>
                </a:solidFill>
              </a:rPr>
              <a:t>Dr. Rafael Puerto</a:t>
            </a:r>
          </a:p>
          <a:p>
            <a:pPr algn="ctr">
              <a:lnSpc>
                <a:spcPts val="1200"/>
              </a:lnSpc>
              <a:defRPr/>
            </a:pPr>
            <a:r>
              <a:rPr lang="es-ES" sz="800" dirty="0">
                <a:solidFill>
                  <a:schemeClr val="tx1">
                    <a:lumMod val="65000"/>
                    <a:lumOff val="35000"/>
                  </a:schemeClr>
                </a:solidFill>
              </a:rPr>
              <a:t>@19RafaPuerto96</a:t>
            </a:r>
          </a:p>
        </p:txBody>
      </p:sp>
      <p:pic>
        <p:nvPicPr>
          <p:cNvPr id="10" name="Imagen 2">
            <a:extLst>
              <a:ext uri="{FF2B5EF4-FFF2-40B4-BE49-F238E27FC236}">
                <a16:creationId xmlns:a16="http://schemas.microsoft.com/office/drawing/2014/main" id="{9E30F56F-DF62-4576-A463-31EE9F697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3121" y="5178746"/>
            <a:ext cx="1577959" cy="111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descr="Resultado de imagen de LOGO DEL COLEGIO OFICIAL DE FARMACÉUTICOS DE MALAGA">
            <a:extLst>
              <a:ext uri="{FF2B5EF4-FFF2-40B4-BE49-F238E27FC236}">
                <a16:creationId xmlns:a16="http://schemas.microsoft.com/office/drawing/2014/main" id="{F494B623-7873-41BF-8995-DF0CFAC47F8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4510" y="5894945"/>
            <a:ext cx="666750" cy="671433"/>
          </a:xfrm>
          <a:prstGeom prst="rect">
            <a:avLst/>
          </a:prstGeom>
          <a:noFill/>
        </p:spPr>
      </p:pic>
      <p:pic>
        <p:nvPicPr>
          <p:cNvPr id="12" name="Imagen 11">
            <a:extLst>
              <a:ext uri="{FF2B5EF4-FFF2-40B4-BE49-F238E27FC236}">
                <a16:creationId xmlns:a16="http://schemas.microsoft.com/office/drawing/2014/main" id="{BDF301B9-81EB-4429-8298-A532C4A7C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50" y="5897037"/>
            <a:ext cx="1479550" cy="669496"/>
          </a:xfrm>
          <a:prstGeom prst="rect">
            <a:avLst/>
          </a:prstGeom>
        </p:spPr>
      </p:pic>
      <p:sp>
        <p:nvSpPr>
          <p:cNvPr id="13" name="AutoShape 4">
            <a:extLst>
              <a:ext uri="{FF2B5EF4-FFF2-40B4-BE49-F238E27FC236}">
                <a16:creationId xmlns:a16="http://schemas.microsoft.com/office/drawing/2014/main" id="{883113DC-A827-4EF1-90B6-88BA393A8380}"/>
              </a:ext>
            </a:extLst>
          </p:cNvPr>
          <p:cNvSpPr>
            <a:spLocks noChangeArrowheads="1"/>
          </p:cNvSpPr>
          <p:nvPr/>
        </p:nvSpPr>
        <p:spPr bwMode="gray">
          <a:xfrm>
            <a:off x="324002" y="1084001"/>
            <a:ext cx="9485016" cy="457200"/>
          </a:xfrm>
          <a:prstGeom prst="roundRect">
            <a:avLst>
              <a:gd name="adj" fmla="val 49106"/>
            </a:avLst>
          </a:prstGeom>
          <a:solidFill>
            <a:srgbClr val="008EFF"/>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fontAlgn="base">
              <a:spcBef>
                <a:spcPct val="0"/>
              </a:spcBef>
              <a:spcAft>
                <a:spcPct val="0"/>
              </a:spcAft>
            </a:pPr>
            <a:r>
              <a:rPr lang="es-ES" altLang="es-ES" sz="2400" b="0" dirty="0">
                <a:solidFill>
                  <a:srgbClr val="FFFFFF"/>
                </a:solidFill>
              </a:rPr>
              <a:t>Facilitar la </a:t>
            </a:r>
            <a:r>
              <a:rPr lang="es-ES" altLang="es-ES" sz="2400" b="0" dirty="0" err="1">
                <a:solidFill>
                  <a:srgbClr val="FFFFFF"/>
                </a:solidFill>
              </a:rPr>
              <a:t>Admon</a:t>
            </a:r>
            <a:r>
              <a:rPr lang="es-ES" altLang="es-ES" sz="2400" b="0" dirty="0">
                <a:solidFill>
                  <a:srgbClr val="FFFFFF"/>
                </a:solidFill>
              </a:rPr>
              <a:t>. y el cumplimiento de muchos tratamientos</a:t>
            </a:r>
          </a:p>
        </p:txBody>
      </p:sp>
      <p:pic>
        <p:nvPicPr>
          <p:cNvPr id="14" name="Picture 11" descr="094">
            <a:extLst>
              <a:ext uri="{FF2B5EF4-FFF2-40B4-BE49-F238E27FC236}">
                <a16:creationId xmlns:a16="http://schemas.microsoft.com/office/drawing/2014/main" id="{747DC0C4-70F6-49D5-A8E9-3182F7B9BD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7004" y="161621"/>
            <a:ext cx="2477192" cy="1990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1054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250"/>
                                        <p:tgtEl>
                                          <p:spTgt spid="9"/>
                                        </p:tgtEl>
                                      </p:cBhvr>
                                    </p:animEffect>
                                  </p:childTnLst>
                                </p:cTn>
                              </p:par>
                            </p:childTnLst>
                          </p:cTn>
                        </p:par>
                        <p:par>
                          <p:cTn id="8" fill="hold">
                            <p:stCondLst>
                              <p:cond delay="125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10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7045">
                                            <p:bg/>
                                          </p:spTgt>
                                        </p:tgtEl>
                                        <p:attrNameLst>
                                          <p:attrName>style.visibility</p:attrName>
                                        </p:attrNameLst>
                                      </p:cBhvr>
                                      <p:to>
                                        <p:strVal val="visible"/>
                                      </p:to>
                                    </p:set>
                                    <p:animEffect transition="in" filter="wipe(left)">
                                      <p:cBhvr>
                                        <p:cTn id="16" dur="1000"/>
                                        <p:tgtEl>
                                          <p:spTgt spid="87045">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7045">
                                            <p:txEl>
                                              <p:pRg st="0" end="0"/>
                                            </p:txEl>
                                          </p:spTgt>
                                        </p:tgtEl>
                                        <p:attrNameLst>
                                          <p:attrName>style.visibility</p:attrName>
                                        </p:attrNameLst>
                                      </p:cBhvr>
                                      <p:to>
                                        <p:strVal val="visible"/>
                                      </p:to>
                                    </p:set>
                                    <p:animEffect transition="in" filter="wipe(left)">
                                      <p:cBhvr>
                                        <p:cTn id="21" dur="1000"/>
                                        <p:tgtEl>
                                          <p:spTgt spid="87045">
                                            <p:txEl>
                                              <p:pRg st="0" end="0"/>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87045">
                                            <p:txEl>
                                              <p:pRg st="1" end="1"/>
                                            </p:txEl>
                                          </p:spTgt>
                                        </p:tgtEl>
                                        <p:attrNameLst>
                                          <p:attrName>style.visibility</p:attrName>
                                        </p:attrNameLst>
                                      </p:cBhvr>
                                      <p:to>
                                        <p:strVal val="visible"/>
                                      </p:to>
                                    </p:set>
                                    <p:animEffect transition="in" filter="wipe(left)">
                                      <p:cBhvr>
                                        <p:cTn id="24" dur="1000"/>
                                        <p:tgtEl>
                                          <p:spTgt spid="8704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7045">
                                            <p:txEl>
                                              <p:pRg st="2" end="2"/>
                                            </p:txEl>
                                          </p:spTgt>
                                        </p:tgtEl>
                                        <p:attrNameLst>
                                          <p:attrName>style.visibility</p:attrName>
                                        </p:attrNameLst>
                                      </p:cBhvr>
                                      <p:to>
                                        <p:strVal val="visible"/>
                                      </p:to>
                                    </p:set>
                                    <p:animEffect transition="in" filter="wipe(left)">
                                      <p:cBhvr>
                                        <p:cTn id="29" dur="1000"/>
                                        <p:tgtEl>
                                          <p:spTgt spid="87045">
                                            <p:txEl>
                                              <p:pRg st="2" end="2"/>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87045">
                                            <p:txEl>
                                              <p:pRg st="3" end="3"/>
                                            </p:txEl>
                                          </p:spTgt>
                                        </p:tgtEl>
                                        <p:attrNameLst>
                                          <p:attrName>style.visibility</p:attrName>
                                        </p:attrNameLst>
                                      </p:cBhvr>
                                      <p:to>
                                        <p:strVal val="visible"/>
                                      </p:to>
                                    </p:set>
                                    <p:animEffect transition="in" filter="wipe(left)">
                                      <p:cBhvr>
                                        <p:cTn id="32" dur="1000"/>
                                        <p:tgtEl>
                                          <p:spTgt spid="8704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7045">
                                            <p:txEl>
                                              <p:pRg st="4" end="4"/>
                                            </p:txEl>
                                          </p:spTgt>
                                        </p:tgtEl>
                                        <p:attrNameLst>
                                          <p:attrName>style.visibility</p:attrName>
                                        </p:attrNameLst>
                                      </p:cBhvr>
                                      <p:to>
                                        <p:strVal val="visible"/>
                                      </p:to>
                                    </p:set>
                                    <p:animEffect transition="in" filter="wipe(left)">
                                      <p:cBhvr>
                                        <p:cTn id="37" dur="1000"/>
                                        <p:tgtEl>
                                          <p:spTgt spid="87045">
                                            <p:txEl>
                                              <p:pRg st="4" end="4"/>
                                            </p:txEl>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87045">
                                            <p:txEl>
                                              <p:pRg st="5" end="5"/>
                                            </p:txEl>
                                          </p:spTgt>
                                        </p:tgtEl>
                                        <p:attrNameLst>
                                          <p:attrName>style.visibility</p:attrName>
                                        </p:attrNameLst>
                                      </p:cBhvr>
                                      <p:to>
                                        <p:strVal val="visible"/>
                                      </p:to>
                                    </p:set>
                                    <p:animEffect transition="in" filter="wipe(left)">
                                      <p:cBhvr>
                                        <p:cTn id="40" dur="1000"/>
                                        <p:tgtEl>
                                          <p:spTgt spid="87045">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87045">
                                            <p:txEl>
                                              <p:pRg st="6" end="6"/>
                                            </p:txEl>
                                          </p:spTgt>
                                        </p:tgtEl>
                                        <p:attrNameLst>
                                          <p:attrName>style.visibility</p:attrName>
                                        </p:attrNameLst>
                                      </p:cBhvr>
                                      <p:to>
                                        <p:strVal val="visible"/>
                                      </p:to>
                                    </p:set>
                                    <p:animEffect transition="in" filter="wipe(left)">
                                      <p:cBhvr>
                                        <p:cTn id="45" dur="1000"/>
                                        <p:tgtEl>
                                          <p:spTgt spid="87045">
                                            <p:txEl>
                                              <p:pRg st="6" end="6"/>
                                            </p:txEl>
                                          </p:spTgt>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87045">
                                            <p:txEl>
                                              <p:pRg st="7" end="7"/>
                                            </p:txEl>
                                          </p:spTgt>
                                        </p:tgtEl>
                                        <p:attrNameLst>
                                          <p:attrName>style.visibility</p:attrName>
                                        </p:attrNameLst>
                                      </p:cBhvr>
                                      <p:to>
                                        <p:strVal val="visible"/>
                                      </p:to>
                                    </p:set>
                                    <p:animEffect transition="in" filter="wipe(left)">
                                      <p:cBhvr>
                                        <p:cTn id="48" dur="1000"/>
                                        <p:tgtEl>
                                          <p:spTgt spid="87045">
                                            <p:txEl>
                                              <p:pRg st="7" end="7"/>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5" grpId="0" build="p" animBg="1"/>
      <p:bldP spid="9" grpId="0"/>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B1B1A1BD-BC94-4D92-A07D-937528F370C1}"/>
              </a:ext>
            </a:extLst>
          </p:cNvPr>
          <p:cNvSpPr txBox="1"/>
          <p:nvPr/>
        </p:nvSpPr>
        <p:spPr>
          <a:xfrm>
            <a:off x="324002" y="6169748"/>
            <a:ext cx="11529947" cy="215444"/>
          </a:xfrm>
          <a:prstGeom prst="rect">
            <a:avLst/>
          </a:prstGeom>
          <a:solidFill>
            <a:srgbClr val="21BBEF"/>
          </a:solidFill>
        </p:spPr>
        <p:txBody>
          <a:bodyPr wrap="square" rtlCol="0">
            <a:spAutoFit/>
          </a:bodyPr>
          <a:lstStyle/>
          <a:p>
            <a:r>
              <a:rPr lang="es-ES" sz="800" dirty="0" err="1">
                <a:solidFill>
                  <a:srgbClr val="21BBEF"/>
                </a:solidFill>
              </a:rPr>
              <a:t>hj</a:t>
            </a:r>
            <a:endParaRPr lang="es-ES" sz="800" dirty="0">
              <a:solidFill>
                <a:srgbClr val="21BBEF"/>
              </a:solidFill>
            </a:endParaRPr>
          </a:p>
        </p:txBody>
      </p:sp>
      <p:sp>
        <p:nvSpPr>
          <p:cNvPr id="9" name="CuadroTexto 8">
            <a:extLst>
              <a:ext uri="{FF2B5EF4-FFF2-40B4-BE49-F238E27FC236}">
                <a16:creationId xmlns:a16="http://schemas.microsoft.com/office/drawing/2014/main" id="{72EDE3C4-9A64-4073-923D-8D565B60281B}"/>
              </a:ext>
            </a:extLst>
          </p:cNvPr>
          <p:cNvSpPr txBox="1"/>
          <p:nvPr/>
        </p:nvSpPr>
        <p:spPr>
          <a:xfrm>
            <a:off x="10597133" y="6178563"/>
            <a:ext cx="1516066" cy="384977"/>
          </a:xfrm>
          <a:prstGeom prst="rect">
            <a:avLst/>
          </a:prstGeom>
          <a:noFill/>
        </p:spPr>
        <p:txBody>
          <a:bodyPr wrap="square">
            <a:spAutoFit/>
          </a:bodyPr>
          <a:lstStyle/>
          <a:p>
            <a:pPr algn="ctr">
              <a:lnSpc>
                <a:spcPts val="1200"/>
              </a:lnSpc>
              <a:defRPr/>
            </a:pPr>
            <a:r>
              <a:rPr lang="es-ES" sz="1000" b="1" dirty="0">
                <a:solidFill>
                  <a:schemeClr val="tx1">
                    <a:lumMod val="65000"/>
                    <a:lumOff val="35000"/>
                  </a:schemeClr>
                </a:solidFill>
              </a:rPr>
              <a:t>Dr. Rafael Puerto</a:t>
            </a:r>
          </a:p>
          <a:p>
            <a:pPr algn="ctr">
              <a:lnSpc>
                <a:spcPts val="1200"/>
              </a:lnSpc>
              <a:defRPr/>
            </a:pPr>
            <a:r>
              <a:rPr lang="es-ES" sz="800" dirty="0">
                <a:solidFill>
                  <a:schemeClr val="tx1">
                    <a:lumMod val="65000"/>
                    <a:lumOff val="35000"/>
                  </a:schemeClr>
                </a:solidFill>
              </a:rPr>
              <a:t>@19RafaPuerto96</a:t>
            </a:r>
          </a:p>
        </p:txBody>
      </p:sp>
      <p:pic>
        <p:nvPicPr>
          <p:cNvPr id="10" name="Imagen 2">
            <a:extLst>
              <a:ext uri="{FF2B5EF4-FFF2-40B4-BE49-F238E27FC236}">
                <a16:creationId xmlns:a16="http://schemas.microsoft.com/office/drawing/2014/main" id="{9E30F56F-DF62-4576-A463-31EE9F697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3121" y="5299322"/>
            <a:ext cx="1577959" cy="111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descr="Resultado de imagen de LOGO DEL COLEGIO OFICIAL DE FARMACÉUTICOS DE MALAGA">
            <a:extLst>
              <a:ext uri="{FF2B5EF4-FFF2-40B4-BE49-F238E27FC236}">
                <a16:creationId xmlns:a16="http://schemas.microsoft.com/office/drawing/2014/main" id="{F494B623-7873-41BF-8995-DF0CFAC47F8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4510" y="5975329"/>
            <a:ext cx="666750" cy="671433"/>
          </a:xfrm>
          <a:prstGeom prst="rect">
            <a:avLst/>
          </a:prstGeom>
          <a:noFill/>
        </p:spPr>
      </p:pic>
      <p:pic>
        <p:nvPicPr>
          <p:cNvPr id="12" name="Imagen 11">
            <a:extLst>
              <a:ext uri="{FF2B5EF4-FFF2-40B4-BE49-F238E27FC236}">
                <a16:creationId xmlns:a16="http://schemas.microsoft.com/office/drawing/2014/main" id="{BDF301B9-81EB-4429-8298-A532C4A7C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50" y="5977421"/>
            <a:ext cx="1479550" cy="669496"/>
          </a:xfrm>
          <a:prstGeom prst="rect">
            <a:avLst/>
          </a:prstGeom>
        </p:spPr>
      </p:pic>
      <p:sp>
        <p:nvSpPr>
          <p:cNvPr id="7" name="AutoShape 2">
            <a:extLst>
              <a:ext uri="{FF2B5EF4-FFF2-40B4-BE49-F238E27FC236}">
                <a16:creationId xmlns:a16="http://schemas.microsoft.com/office/drawing/2014/main" id="{9A5C00DD-2C8C-4EF2-B3F0-287EAEBC6FE3}"/>
              </a:ext>
            </a:extLst>
          </p:cNvPr>
          <p:cNvSpPr>
            <a:spLocks noChangeArrowheads="1"/>
          </p:cNvSpPr>
          <p:nvPr/>
        </p:nvSpPr>
        <p:spPr bwMode="gray">
          <a:xfrm>
            <a:off x="324001" y="537970"/>
            <a:ext cx="6683627" cy="431800"/>
          </a:xfrm>
          <a:prstGeom prst="roundRect">
            <a:avLst>
              <a:gd name="adj" fmla="val 49106"/>
            </a:avLst>
          </a:prstGeom>
          <a:solidFill>
            <a:srgbClr val="CC3399"/>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fontAlgn="base">
              <a:spcBef>
                <a:spcPct val="0"/>
              </a:spcBef>
              <a:spcAft>
                <a:spcPct val="0"/>
              </a:spcAft>
            </a:pPr>
            <a:r>
              <a:rPr lang="es-ES" altLang="es-ES" sz="2400" dirty="0">
                <a:solidFill>
                  <a:srgbClr val="FFFFFF"/>
                </a:solidFill>
              </a:rPr>
              <a:t>Otras fórmulas de prescripción frecuente</a:t>
            </a:r>
          </a:p>
        </p:txBody>
      </p:sp>
      <p:sp>
        <p:nvSpPr>
          <p:cNvPr id="13" name="Text Box 5">
            <a:extLst>
              <a:ext uri="{FF2B5EF4-FFF2-40B4-BE49-F238E27FC236}">
                <a16:creationId xmlns:a16="http://schemas.microsoft.com/office/drawing/2014/main" id="{B40169DD-6594-410E-BC92-96748E27C8C3}"/>
              </a:ext>
            </a:extLst>
          </p:cNvPr>
          <p:cNvSpPr txBox="1">
            <a:spLocks noChangeArrowheads="1"/>
          </p:cNvSpPr>
          <p:nvPr/>
        </p:nvSpPr>
        <p:spPr bwMode="auto">
          <a:xfrm>
            <a:off x="348938" y="1149719"/>
            <a:ext cx="5345280" cy="4278094"/>
          </a:xfrm>
          <a:prstGeom prst="rect">
            <a:avLst/>
          </a:prstGeom>
          <a:solidFill>
            <a:srgbClr val="FFFFFF">
              <a:alpha val="60000"/>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marL="457200" indent="-457200" eaLnBrk="0" fontAlgn="base" hangingPunct="0">
              <a:spcBef>
                <a:spcPct val="0"/>
              </a:spcBef>
              <a:spcAft>
                <a:spcPct val="0"/>
              </a:spcAft>
              <a:buClr>
                <a:srgbClr val="FF3399"/>
              </a:buClr>
              <a:buSzPct val="120000"/>
              <a:buFont typeface="Arial" panose="020B0604020202020204" pitchFamily="34" charset="0"/>
              <a:buChar char="•"/>
            </a:pPr>
            <a:r>
              <a:rPr lang="es-ES" altLang="es-ES" sz="2400" dirty="0">
                <a:solidFill>
                  <a:srgbClr val="CC3399"/>
                </a:solidFill>
              </a:rPr>
              <a:t>Óticas</a:t>
            </a:r>
          </a:p>
          <a:p>
            <a:pPr marL="1200150" lvl="1" indent="-4572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t>Alcohol boricado</a:t>
            </a:r>
          </a:p>
          <a:p>
            <a:pPr marL="1200150" lvl="1" indent="-4572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t>Clotrimazol ótico</a:t>
            </a:r>
          </a:p>
          <a:p>
            <a:pPr marL="457200" indent="-457200" eaLnBrk="0" fontAlgn="base" hangingPunct="0">
              <a:spcBef>
                <a:spcPct val="0"/>
              </a:spcBef>
              <a:spcAft>
                <a:spcPct val="0"/>
              </a:spcAft>
              <a:buClr>
                <a:srgbClr val="FF3399"/>
              </a:buClr>
              <a:buSzPct val="120000"/>
              <a:buFont typeface="Arial" panose="020B0604020202020204" pitchFamily="34" charset="0"/>
              <a:buChar char="•"/>
            </a:pPr>
            <a:r>
              <a:rPr lang="es-ES" altLang="es-ES" sz="2400" dirty="0">
                <a:solidFill>
                  <a:srgbClr val="CC3399"/>
                </a:solidFill>
              </a:rPr>
              <a:t>Bucales</a:t>
            </a:r>
          </a:p>
          <a:p>
            <a:pPr marL="1200150" lvl="1" indent="-4572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t>Excipiente adhesivo oral</a:t>
            </a:r>
          </a:p>
          <a:p>
            <a:pPr marL="1200150" lvl="1" indent="-4572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err="1"/>
              <a:t>Lidocaina</a:t>
            </a:r>
            <a:r>
              <a:rPr lang="es-ES" altLang="es-ES" sz="2000" b="0" dirty="0"/>
              <a:t> viscosa</a:t>
            </a:r>
          </a:p>
          <a:p>
            <a:pPr marL="1200150" lvl="1" indent="-4572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t>Cocimiento de </a:t>
            </a:r>
            <a:r>
              <a:rPr lang="es-ES" altLang="es-ES" sz="2000" b="0" dirty="0" err="1"/>
              <a:t>Llanten</a:t>
            </a:r>
            <a:endParaRPr lang="es-ES" altLang="es-ES" sz="2000" b="0" dirty="0"/>
          </a:p>
          <a:p>
            <a:pPr marL="457200" indent="-457200" eaLnBrk="0" fontAlgn="base" hangingPunct="0">
              <a:spcBef>
                <a:spcPct val="0"/>
              </a:spcBef>
              <a:spcAft>
                <a:spcPct val="0"/>
              </a:spcAft>
              <a:buClr>
                <a:srgbClr val="FF3399"/>
              </a:buClr>
              <a:buSzPct val="120000"/>
              <a:buFont typeface="Arial" panose="020B0604020202020204" pitchFamily="34" charset="0"/>
              <a:buChar char="•"/>
            </a:pPr>
            <a:r>
              <a:rPr lang="es-ES" altLang="es-ES" sz="2400" dirty="0">
                <a:solidFill>
                  <a:srgbClr val="CC3399"/>
                </a:solidFill>
              </a:rPr>
              <a:t>Vía oral</a:t>
            </a:r>
          </a:p>
          <a:p>
            <a:pPr marL="1200150" lvl="1" indent="-4572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err="1"/>
              <a:t>Hidroxicina</a:t>
            </a:r>
            <a:r>
              <a:rPr lang="es-ES" altLang="es-ES" sz="2000" b="0" dirty="0"/>
              <a:t> / cimetidina</a:t>
            </a:r>
          </a:p>
          <a:p>
            <a:pPr marL="1200150" lvl="1" indent="-4572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t>Dexametasona</a:t>
            </a:r>
          </a:p>
          <a:p>
            <a:pPr marL="1200150" lvl="1" indent="-4572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t>Metilcelulosa</a:t>
            </a:r>
          </a:p>
          <a:p>
            <a:pPr marL="1200150" lvl="1" indent="-4572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t>Hidróxido magnésico</a:t>
            </a:r>
          </a:p>
          <a:p>
            <a:pPr marL="1200150" lvl="1" indent="-4572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t>Omeprazol suspensión</a:t>
            </a:r>
          </a:p>
        </p:txBody>
      </p:sp>
      <p:pic>
        <p:nvPicPr>
          <p:cNvPr id="14" name="Picture 4" descr="MPj04021270000[1]">
            <a:extLst>
              <a:ext uri="{FF2B5EF4-FFF2-40B4-BE49-F238E27FC236}">
                <a16:creationId xmlns:a16="http://schemas.microsoft.com/office/drawing/2014/main" id="{999532B1-0147-45BD-8A21-013CCA4188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4218" y="1149719"/>
            <a:ext cx="2865120" cy="4295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090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1000"/>
                                        <p:tgtEl>
                                          <p:spTgt spid="13"/>
                                        </p:tgtEl>
                                      </p:cBhvr>
                                    </p:animEffect>
                                  </p:childTnLst>
                                </p:cTn>
                              </p:par>
                              <p:par>
                                <p:cTn id="12" presetID="10"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B1B1A1BD-BC94-4D92-A07D-937528F370C1}"/>
              </a:ext>
            </a:extLst>
          </p:cNvPr>
          <p:cNvSpPr txBox="1"/>
          <p:nvPr/>
        </p:nvSpPr>
        <p:spPr>
          <a:xfrm>
            <a:off x="324002" y="6169748"/>
            <a:ext cx="11529947" cy="215444"/>
          </a:xfrm>
          <a:prstGeom prst="rect">
            <a:avLst/>
          </a:prstGeom>
          <a:solidFill>
            <a:srgbClr val="21BBEF"/>
          </a:solidFill>
        </p:spPr>
        <p:txBody>
          <a:bodyPr wrap="square" rtlCol="0">
            <a:spAutoFit/>
          </a:bodyPr>
          <a:lstStyle/>
          <a:p>
            <a:r>
              <a:rPr lang="es-ES" sz="800" dirty="0" err="1">
                <a:solidFill>
                  <a:srgbClr val="21BBEF"/>
                </a:solidFill>
              </a:rPr>
              <a:t>hj</a:t>
            </a:r>
            <a:endParaRPr lang="es-ES" sz="800" dirty="0">
              <a:solidFill>
                <a:srgbClr val="21BBEF"/>
              </a:solidFill>
            </a:endParaRPr>
          </a:p>
        </p:txBody>
      </p:sp>
      <p:sp>
        <p:nvSpPr>
          <p:cNvPr id="9" name="CuadroTexto 8">
            <a:extLst>
              <a:ext uri="{FF2B5EF4-FFF2-40B4-BE49-F238E27FC236}">
                <a16:creationId xmlns:a16="http://schemas.microsoft.com/office/drawing/2014/main" id="{72EDE3C4-9A64-4073-923D-8D565B60281B}"/>
              </a:ext>
            </a:extLst>
          </p:cNvPr>
          <p:cNvSpPr txBox="1"/>
          <p:nvPr/>
        </p:nvSpPr>
        <p:spPr>
          <a:xfrm>
            <a:off x="10597133" y="6178563"/>
            <a:ext cx="1516066" cy="384977"/>
          </a:xfrm>
          <a:prstGeom prst="rect">
            <a:avLst/>
          </a:prstGeom>
          <a:noFill/>
        </p:spPr>
        <p:txBody>
          <a:bodyPr wrap="square">
            <a:spAutoFit/>
          </a:bodyPr>
          <a:lstStyle/>
          <a:p>
            <a:pPr algn="ctr">
              <a:lnSpc>
                <a:spcPts val="1200"/>
              </a:lnSpc>
              <a:defRPr/>
            </a:pPr>
            <a:r>
              <a:rPr lang="es-ES" sz="1000" b="1" dirty="0">
                <a:solidFill>
                  <a:schemeClr val="tx1">
                    <a:lumMod val="65000"/>
                    <a:lumOff val="35000"/>
                  </a:schemeClr>
                </a:solidFill>
              </a:rPr>
              <a:t>Dr. Rafael Puerto</a:t>
            </a:r>
          </a:p>
          <a:p>
            <a:pPr algn="ctr">
              <a:lnSpc>
                <a:spcPts val="1200"/>
              </a:lnSpc>
              <a:defRPr/>
            </a:pPr>
            <a:r>
              <a:rPr lang="es-ES" sz="800" dirty="0">
                <a:solidFill>
                  <a:schemeClr val="tx1">
                    <a:lumMod val="65000"/>
                    <a:lumOff val="35000"/>
                  </a:schemeClr>
                </a:solidFill>
              </a:rPr>
              <a:t>@19RafaPuerto96</a:t>
            </a:r>
          </a:p>
        </p:txBody>
      </p:sp>
      <p:pic>
        <p:nvPicPr>
          <p:cNvPr id="10" name="Imagen 2">
            <a:extLst>
              <a:ext uri="{FF2B5EF4-FFF2-40B4-BE49-F238E27FC236}">
                <a16:creationId xmlns:a16="http://schemas.microsoft.com/office/drawing/2014/main" id="{9E30F56F-DF62-4576-A463-31EE9F697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3121" y="5299322"/>
            <a:ext cx="1577959" cy="111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descr="Resultado de imagen de LOGO DEL COLEGIO OFICIAL DE FARMACÉUTICOS DE MALAGA">
            <a:extLst>
              <a:ext uri="{FF2B5EF4-FFF2-40B4-BE49-F238E27FC236}">
                <a16:creationId xmlns:a16="http://schemas.microsoft.com/office/drawing/2014/main" id="{F494B623-7873-41BF-8995-DF0CFAC47F8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4510" y="5975329"/>
            <a:ext cx="666750" cy="671433"/>
          </a:xfrm>
          <a:prstGeom prst="rect">
            <a:avLst/>
          </a:prstGeom>
          <a:noFill/>
        </p:spPr>
      </p:pic>
      <p:pic>
        <p:nvPicPr>
          <p:cNvPr id="12" name="Imagen 11">
            <a:extLst>
              <a:ext uri="{FF2B5EF4-FFF2-40B4-BE49-F238E27FC236}">
                <a16:creationId xmlns:a16="http://schemas.microsoft.com/office/drawing/2014/main" id="{BDF301B9-81EB-4429-8298-A532C4A7C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50" y="5977421"/>
            <a:ext cx="1479550" cy="669496"/>
          </a:xfrm>
          <a:prstGeom prst="rect">
            <a:avLst/>
          </a:prstGeom>
        </p:spPr>
      </p:pic>
      <p:sp>
        <p:nvSpPr>
          <p:cNvPr id="7" name="AutoShape 2">
            <a:extLst>
              <a:ext uri="{FF2B5EF4-FFF2-40B4-BE49-F238E27FC236}">
                <a16:creationId xmlns:a16="http://schemas.microsoft.com/office/drawing/2014/main" id="{E55B2F2D-604F-4ABD-B1D6-FE4943A55613}"/>
              </a:ext>
            </a:extLst>
          </p:cNvPr>
          <p:cNvSpPr>
            <a:spLocks noChangeArrowheads="1"/>
          </p:cNvSpPr>
          <p:nvPr/>
        </p:nvSpPr>
        <p:spPr bwMode="gray">
          <a:xfrm>
            <a:off x="324001" y="537970"/>
            <a:ext cx="3067591" cy="431800"/>
          </a:xfrm>
          <a:prstGeom prst="roundRect">
            <a:avLst>
              <a:gd name="adj" fmla="val 49106"/>
            </a:avLst>
          </a:prstGeom>
          <a:solidFill>
            <a:srgbClr val="CC3399"/>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fontAlgn="base">
              <a:spcBef>
                <a:spcPct val="0"/>
              </a:spcBef>
              <a:spcAft>
                <a:spcPct val="0"/>
              </a:spcAft>
            </a:pPr>
            <a:r>
              <a:rPr lang="es-ES" altLang="es-ES" sz="2400" dirty="0">
                <a:solidFill>
                  <a:srgbClr val="FFFFFF"/>
                </a:solidFill>
              </a:rPr>
              <a:t>Otitis externa</a:t>
            </a:r>
          </a:p>
        </p:txBody>
      </p:sp>
      <p:sp>
        <p:nvSpPr>
          <p:cNvPr id="13" name="Text Box 5">
            <a:extLst>
              <a:ext uri="{FF2B5EF4-FFF2-40B4-BE49-F238E27FC236}">
                <a16:creationId xmlns:a16="http://schemas.microsoft.com/office/drawing/2014/main" id="{4A75FAA9-F409-4468-B7EB-E8D074E41449}"/>
              </a:ext>
            </a:extLst>
          </p:cNvPr>
          <p:cNvSpPr txBox="1">
            <a:spLocks noChangeArrowheads="1"/>
          </p:cNvSpPr>
          <p:nvPr/>
        </p:nvSpPr>
        <p:spPr bwMode="auto">
          <a:xfrm>
            <a:off x="324002" y="1162097"/>
            <a:ext cx="7390210" cy="830997"/>
          </a:xfrm>
          <a:prstGeom prst="rect">
            <a:avLst/>
          </a:prstGeom>
          <a:solidFill>
            <a:srgbClr val="FFFFFF">
              <a:alpha val="60000"/>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0" fontAlgn="base" hangingPunct="0">
              <a:spcBef>
                <a:spcPct val="0"/>
              </a:spcBef>
              <a:spcAft>
                <a:spcPct val="0"/>
              </a:spcAft>
              <a:buClr>
                <a:srgbClr val="FF3399"/>
              </a:buClr>
              <a:buSzPct val="120000"/>
            </a:pPr>
            <a:r>
              <a:rPr lang="es-ES" altLang="es-ES" sz="2400" b="0" dirty="0"/>
              <a:t>Ácido bórico……………………	   	5	% </a:t>
            </a:r>
            <a:endParaRPr lang="es-ES" altLang="es-ES" sz="1800" b="0" dirty="0"/>
          </a:p>
          <a:p>
            <a:pPr eaLnBrk="0" fontAlgn="base" hangingPunct="0">
              <a:spcBef>
                <a:spcPct val="0"/>
              </a:spcBef>
              <a:spcAft>
                <a:spcPct val="0"/>
              </a:spcAft>
              <a:buClr>
                <a:srgbClr val="FF3399"/>
              </a:buClr>
              <a:buSzPct val="120000"/>
            </a:pPr>
            <a:r>
              <a:rPr lang="es-ES" altLang="es-ES" sz="2400" b="0" dirty="0"/>
              <a:t>Etanol 70º…………</a:t>
            </a:r>
            <a:r>
              <a:rPr lang="es-ES" altLang="es-ES" sz="2400" b="0" dirty="0" err="1"/>
              <a:t>c.s.p</a:t>
            </a:r>
            <a:r>
              <a:rPr lang="es-ES" altLang="es-ES" sz="2400" b="0" dirty="0"/>
              <a:t>………	    	4	% </a:t>
            </a:r>
          </a:p>
        </p:txBody>
      </p:sp>
      <p:pic>
        <p:nvPicPr>
          <p:cNvPr id="3" name="Imagen 2" descr="Imagen que contiene exterior, deporte, cielo, deporte acuático&#10;&#10;Descripción generada con confianza muy alta">
            <a:extLst>
              <a:ext uri="{FF2B5EF4-FFF2-40B4-BE49-F238E27FC236}">
                <a16:creationId xmlns:a16="http://schemas.microsoft.com/office/drawing/2014/main" id="{45D6582D-F169-4F10-9AAA-9A3BED616B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1923" y="3108960"/>
            <a:ext cx="4067157" cy="2469950"/>
          </a:xfrm>
          <a:prstGeom prst="rect">
            <a:avLst/>
          </a:prstGeom>
        </p:spPr>
      </p:pic>
      <p:sp>
        <p:nvSpPr>
          <p:cNvPr id="14" name="Text Box 5">
            <a:extLst>
              <a:ext uri="{FF2B5EF4-FFF2-40B4-BE49-F238E27FC236}">
                <a16:creationId xmlns:a16="http://schemas.microsoft.com/office/drawing/2014/main" id="{6F56A52B-483D-4AD2-9DB2-5322D75E573D}"/>
              </a:ext>
            </a:extLst>
          </p:cNvPr>
          <p:cNvSpPr txBox="1">
            <a:spLocks noChangeArrowheads="1"/>
          </p:cNvSpPr>
          <p:nvPr/>
        </p:nvSpPr>
        <p:spPr bwMode="auto">
          <a:xfrm>
            <a:off x="324000" y="2409839"/>
            <a:ext cx="7390211" cy="1938992"/>
          </a:xfrm>
          <a:prstGeom prst="rect">
            <a:avLst/>
          </a:prstGeom>
          <a:solidFill>
            <a:srgbClr val="FFFFFF">
              <a:alpha val="60000"/>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 </a:t>
            </a:r>
            <a:r>
              <a:rPr lang="es-ES" altLang="es-ES" sz="2000" b="0" dirty="0">
                <a:solidFill>
                  <a:srgbClr val="CC3399"/>
                </a:solidFill>
              </a:rPr>
              <a:t>Antiséptico débil. Bacteriostático, ligeramente antifúngico y secante</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Contraindicado en niños menores de 3 años, heridas abiertas, perforación timpánica o piel irritada</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Envasar en frasco de cristal topacio con cuentagotas</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Desechar el resto del preparado al terminar el tratamiento</a:t>
            </a:r>
            <a:endParaRPr lang="es-ES" altLang="es-ES" sz="2000" b="0" dirty="0">
              <a:solidFill>
                <a:srgbClr val="CC3399"/>
              </a:solidFill>
            </a:endParaRPr>
          </a:p>
        </p:txBody>
      </p:sp>
    </p:spTree>
    <p:extLst>
      <p:ext uri="{BB962C8B-B14F-4D97-AF65-F5344CB8AC3E}">
        <p14:creationId xmlns:p14="http://schemas.microsoft.com/office/powerpoint/2010/main" val="326731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1000"/>
                                        <p:tgtEl>
                                          <p:spTgt spid="13"/>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0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B1B1A1BD-BC94-4D92-A07D-937528F370C1}"/>
              </a:ext>
            </a:extLst>
          </p:cNvPr>
          <p:cNvSpPr txBox="1"/>
          <p:nvPr/>
        </p:nvSpPr>
        <p:spPr>
          <a:xfrm>
            <a:off x="324002" y="6169748"/>
            <a:ext cx="11529947" cy="215444"/>
          </a:xfrm>
          <a:prstGeom prst="rect">
            <a:avLst/>
          </a:prstGeom>
          <a:solidFill>
            <a:srgbClr val="21BBEF"/>
          </a:solidFill>
        </p:spPr>
        <p:txBody>
          <a:bodyPr wrap="square" rtlCol="0">
            <a:spAutoFit/>
          </a:bodyPr>
          <a:lstStyle/>
          <a:p>
            <a:r>
              <a:rPr lang="es-ES" sz="800" dirty="0" err="1">
                <a:solidFill>
                  <a:srgbClr val="21BBEF"/>
                </a:solidFill>
              </a:rPr>
              <a:t>hj</a:t>
            </a:r>
            <a:endParaRPr lang="es-ES" sz="800" dirty="0">
              <a:solidFill>
                <a:srgbClr val="21BBEF"/>
              </a:solidFill>
            </a:endParaRPr>
          </a:p>
        </p:txBody>
      </p:sp>
      <p:sp>
        <p:nvSpPr>
          <p:cNvPr id="9" name="CuadroTexto 8">
            <a:extLst>
              <a:ext uri="{FF2B5EF4-FFF2-40B4-BE49-F238E27FC236}">
                <a16:creationId xmlns:a16="http://schemas.microsoft.com/office/drawing/2014/main" id="{72EDE3C4-9A64-4073-923D-8D565B60281B}"/>
              </a:ext>
            </a:extLst>
          </p:cNvPr>
          <p:cNvSpPr txBox="1"/>
          <p:nvPr/>
        </p:nvSpPr>
        <p:spPr>
          <a:xfrm>
            <a:off x="10597133" y="6178563"/>
            <a:ext cx="1516066" cy="384977"/>
          </a:xfrm>
          <a:prstGeom prst="rect">
            <a:avLst/>
          </a:prstGeom>
          <a:noFill/>
        </p:spPr>
        <p:txBody>
          <a:bodyPr wrap="square">
            <a:spAutoFit/>
          </a:bodyPr>
          <a:lstStyle/>
          <a:p>
            <a:pPr algn="ctr">
              <a:lnSpc>
                <a:spcPts val="1200"/>
              </a:lnSpc>
              <a:defRPr/>
            </a:pPr>
            <a:r>
              <a:rPr lang="es-ES" sz="1000" b="1" dirty="0">
                <a:solidFill>
                  <a:schemeClr val="tx1">
                    <a:lumMod val="65000"/>
                    <a:lumOff val="35000"/>
                  </a:schemeClr>
                </a:solidFill>
              </a:rPr>
              <a:t>Dr. Rafael Puerto</a:t>
            </a:r>
          </a:p>
          <a:p>
            <a:pPr algn="ctr">
              <a:lnSpc>
                <a:spcPts val="1200"/>
              </a:lnSpc>
              <a:defRPr/>
            </a:pPr>
            <a:r>
              <a:rPr lang="es-ES" sz="800" dirty="0">
                <a:solidFill>
                  <a:schemeClr val="tx1">
                    <a:lumMod val="65000"/>
                    <a:lumOff val="35000"/>
                  </a:schemeClr>
                </a:solidFill>
              </a:rPr>
              <a:t>@19RafaPuerto96</a:t>
            </a:r>
          </a:p>
        </p:txBody>
      </p:sp>
      <p:pic>
        <p:nvPicPr>
          <p:cNvPr id="10" name="Imagen 2">
            <a:extLst>
              <a:ext uri="{FF2B5EF4-FFF2-40B4-BE49-F238E27FC236}">
                <a16:creationId xmlns:a16="http://schemas.microsoft.com/office/drawing/2014/main" id="{9E30F56F-DF62-4576-A463-31EE9F697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5240" y="5279850"/>
            <a:ext cx="1577959" cy="111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descr="Resultado de imagen de LOGO DEL COLEGIO OFICIAL DE FARMACÉUTICOS DE MALAGA">
            <a:extLst>
              <a:ext uri="{FF2B5EF4-FFF2-40B4-BE49-F238E27FC236}">
                <a16:creationId xmlns:a16="http://schemas.microsoft.com/office/drawing/2014/main" id="{F494B623-7873-41BF-8995-DF0CFAC47F8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4510" y="5975329"/>
            <a:ext cx="666750" cy="671433"/>
          </a:xfrm>
          <a:prstGeom prst="rect">
            <a:avLst/>
          </a:prstGeom>
          <a:noFill/>
        </p:spPr>
      </p:pic>
      <p:pic>
        <p:nvPicPr>
          <p:cNvPr id="12" name="Imagen 11">
            <a:extLst>
              <a:ext uri="{FF2B5EF4-FFF2-40B4-BE49-F238E27FC236}">
                <a16:creationId xmlns:a16="http://schemas.microsoft.com/office/drawing/2014/main" id="{BDF301B9-81EB-4429-8298-A532C4A7C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50" y="5977421"/>
            <a:ext cx="1479550" cy="669496"/>
          </a:xfrm>
          <a:prstGeom prst="rect">
            <a:avLst/>
          </a:prstGeom>
        </p:spPr>
      </p:pic>
      <p:sp>
        <p:nvSpPr>
          <p:cNvPr id="7" name="AutoShape 2">
            <a:extLst>
              <a:ext uri="{FF2B5EF4-FFF2-40B4-BE49-F238E27FC236}">
                <a16:creationId xmlns:a16="http://schemas.microsoft.com/office/drawing/2014/main" id="{E55B2F2D-604F-4ABD-B1D6-FE4943A55613}"/>
              </a:ext>
            </a:extLst>
          </p:cNvPr>
          <p:cNvSpPr>
            <a:spLocks noChangeArrowheads="1"/>
          </p:cNvSpPr>
          <p:nvPr/>
        </p:nvSpPr>
        <p:spPr bwMode="gray">
          <a:xfrm>
            <a:off x="324001" y="537970"/>
            <a:ext cx="3067591" cy="431800"/>
          </a:xfrm>
          <a:prstGeom prst="roundRect">
            <a:avLst>
              <a:gd name="adj" fmla="val 49106"/>
            </a:avLst>
          </a:prstGeom>
          <a:solidFill>
            <a:srgbClr val="CC3399"/>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fontAlgn="base">
              <a:spcBef>
                <a:spcPct val="0"/>
              </a:spcBef>
              <a:spcAft>
                <a:spcPct val="0"/>
              </a:spcAft>
            </a:pPr>
            <a:r>
              <a:rPr lang="es-ES" altLang="es-ES" sz="2400" dirty="0">
                <a:solidFill>
                  <a:srgbClr val="FFFFFF"/>
                </a:solidFill>
              </a:rPr>
              <a:t>Otitis micótica</a:t>
            </a:r>
          </a:p>
        </p:txBody>
      </p:sp>
      <p:sp>
        <p:nvSpPr>
          <p:cNvPr id="13" name="Text Box 5">
            <a:extLst>
              <a:ext uri="{FF2B5EF4-FFF2-40B4-BE49-F238E27FC236}">
                <a16:creationId xmlns:a16="http://schemas.microsoft.com/office/drawing/2014/main" id="{4A75FAA9-F409-4468-B7EB-E8D074E41449}"/>
              </a:ext>
            </a:extLst>
          </p:cNvPr>
          <p:cNvSpPr txBox="1">
            <a:spLocks noChangeArrowheads="1"/>
          </p:cNvSpPr>
          <p:nvPr/>
        </p:nvSpPr>
        <p:spPr bwMode="auto">
          <a:xfrm>
            <a:off x="324002" y="1162097"/>
            <a:ext cx="7390210" cy="1200329"/>
          </a:xfrm>
          <a:prstGeom prst="rect">
            <a:avLst/>
          </a:prstGeom>
          <a:solidFill>
            <a:srgbClr val="FFFFFF">
              <a:alpha val="60000"/>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0" fontAlgn="base" hangingPunct="0">
              <a:spcBef>
                <a:spcPct val="0"/>
              </a:spcBef>
              <a:spcAft>
                <a:spcPct val="0"/>
              </a:spcAft>
              <a:buClr>
                <a:srgbClr val="FF3399"/>
              </a:buClr>
              <a:buSzPct val="120000"/>
            </a:pPr>
            <a:r>
              <a:rPr lang="es-ES" altLang="es-ES" sz="2400" b="0" dirty="0"/>
              <a:t>Clotrimazol……………………	   	  1	% </a:t>
            </a:r>
            <a:endParaRPr lang="es-ES" altLang="es-ES" sz="1800" b="0" dirty="0"/>
          </a:p>
          <a:p>
            <a:pPr eaLnBrk="0" fontAlgn="base" hangingPunct="0">
              <a:spcBef>
                <a:spcPct val="0"/>
              </a:spcBef>
              <a:spcAft>
                <a:spcPct val="0"/>
              </a:spcAft>
              <a:buClr>
                <a:srgbClr val="FF3399"/>
              </a:buClr>
              <a:buSzPct val="120000"/>
            </a:pPr>
            <a:r>
              <a:rPr lang="es-ES" altLang="es-ES" sz="2400" b="0" dirty="0"/>
              <a:t>Propilenglicol…………………	    	30	%</a:t>
            </a:r>
          </a:p>
          <a:p>
            <a:pPr eaLnBrk="0" fontAlgn="base" hangingPunct="0">
              <a:spcBef>
                <a:spcPct val="0"/>
              </a:spcBef>
              <a:spcAft>
                <a:spcPct val="0"/>
              </a:spcAft>
              <a:buClr>
                <a:srgbClr val="FF3399"/>
              </a:buClr>
              <a:buSzPct val="120000"/>
            </a:pPr>
            <a:r>
              <a:rPr lang="es-ES" altLang="es-ES" sz="2400" b="0" dirty="0"/>
              <a:t>Alcohol 96…………..</a:t>
            </a:r>
            <a:r>
              <a:rPr lang="es-ES" altLang="es-ES" sz="2400" b="0" dirty="0" err="1"/>
              <a:t>c.s.p</a:t>
            </a:r>
            <a:r>
              <a:rPr lang="es-ES" altLang="es-ES" sz="2400" b="0" dirty="0"/>
              <a:t>….. 		60	ml.</a:t>
            </a:r>
          </a:p>
        </p:txBody>
      </p:sp>
      <p:sp>
        <p:nvSpPr>
          <p:cNvPr id="14" name="Text Box 5">
            <a:extLst>
              <a:ext uri="{FF2B5EF4-FFF2-40B4-BE49-F238E27FC236}">
                <a16:creationId xmlns:a16="http://schemas.microsoft.com/office/drawing/2014/main" id="{6F56A52B-483D-4AD2-9DB2-5322D75E573D}"/>
              </a:ext>
            </a:extLst>
          </p:cNvPr>
          <p:cNvSpPr txBox="1">
            <a:spLocks noChangeArrowheads="1"/>
          </p:cNvSpPr>
          <p:nvPr/>
        </p:nvSpPr>
        <p:spPr bwMode="auto">
          <a:xfrm>
            <a:off x="324000" y="2409839"/>
            <a:ext cx="7390211" cy="1631216"/>
          </a:xfrm>
          <a:prstGeom prst="rect">
            <a:avLst/>
          </a:prstGeom>
          <a:solidFill>
            <a:srgbClr val="FFFFFF">
              <a:alpha val="60000"/>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CC3399"/>
                </a:solidFill>
              </a:rPr>
              <a:t>Otitis externa, </a:t>
            </a:r>
            <a:r>
              <a:rPr lang="es-ES" altLang="es-ES" sz="2000" b="0" dirty="0" err="1">
                <a:solidFill>
                  <a:srgbClr val="CC3399"/>
                </a:solidFill>
              </a:rPr>
              <a:t>eczematosa</a:t>
            </a:r>
            <a:r>
              <a:rPr lang="es-ES" altLang="es-ES" sz="2000" b="0" dirty="0">
                <a:solidFill>
                  <a:srgbClr val="CC3399"/>
                </a:solidFill>
              </a:rPr>
              <a:t> con sobreinfección micótica</a:t>
            </a:r>
            <a:r>
              <a:rPr lang="es-ES" altLang="es-ES" sz="2000" b="0" dirty="0">
                <a:solidFill>
                  <a:srgbClr val="002060"/>
                </a:solidFill>
              </a:rPr>
              <a:t>, </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A menudo por el uso excesivo de gotas óticas con otros infecciosos </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En frasco </a:t>
            </a:r>
            <a:r>
              <a:rPr lang="es-ES" altLang="es-ES" sz="2000" b="0" dirty="0" err="1">
                <a:solidFill>
                  <a:srgbClr val="002060"/>
                </a:solidFill>
              </a:rPr>
              <a:t>vídrio</a:t>
            </a:r>
            <a:r>
              <a:rPr lang="es-ES" altLang="es-ES" sz="2000" b="0" dirty="0">
                <a:solidFill>
                  <a:srgbClr val="002060"/>
                </a:solidFill>
              </a:rPr>
              <a:t> topacio con cuenta gotas</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Caducidad 1 mes.</a:t>
            </a:r>
          </a:p>
        </p:txBody>
      </p:sp>
      <p:pic>
        <p:nvPicPr>
          <p:cNvPr id="21" name="Imagen 20" descr="Imagen que contiene persona, hombre, interior&#10;&#10;Descripción generada con confianza muy alta">
            <a:extLst>
              <a:ext uri="{FF2B5EF4-FFF2-40B4-BE49-F238E27FC236}">
                <a16:creationId xmlns:a16="http://schemas.microsoft.com/office/drawing/2014/main" id="{98BBE51B-2B6B-4488-92F6-24D629334EC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442364" y="3279501"/>
            <a:ext cx="3000524" cy="2000349"/>
          </a:xfrm>
          <a:prstGeom prst="rect">
            <a:avLst/>
          </a:prstGeom>
        </p:spPr>
      </p:pic>
    </p:spTree>
    <p:extLst>
      <p:ext uri="{BB962C8B-B14F-4D97-AF65-F5344CB8AC3E}">
        <p14:creationId xmlns:p14="http://schemas.microsoft.com/office/powerpoint/2010/main" val="95905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1000"/>
                                        <p:tgtEl>
                                          <p:spTgt spid="13"/>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0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Line 4">
            <a:extLst>
              <a:ext uri="{FF2B5EF4-FFF2-40B4-BE49-F238E27FC236}">
                <a16:creationId xmlns:a16="http://schemas.microsoft.com/office/drawing/2014/main" id="{8C860092-4734-4757-8EFD-D83DC39FCDB3}"/>
              </a:ext>
            </a:extLst>
          </p:cNvPr>
          <p:cNvSpPr>
            <a:spLocks noChangeShapeType="1"/>
          </p:cNvSpPr>
          <p:nvPr/>
        </p:nvSpPr>
        <p:spPr bwMode="auto">
          <a:xfrm>
            <a:off x="1974850" y="1844675"/>
            <a:ext cx="0" cy="2603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lIns="90000" tIns="36000" rIns="90000" bIns="36000" anchor="ctr"/>
          <a:lstStyle/>
          <a:p>
            <a:endParaRPr lang="es-ES"/>
          </a:p>
        </p:txBody>
      </p:sp>
      <p:sp>
        <p:nvSpPr>
          <p:cNvPr id="31747" name="Line 5">
            <a:extLst>
              <a:ext uri="{FF2B5EF4-FFF2-40B4-BE49-F238E27FC236}">
                <a16:creationId xmlns:a16="http://schemas.microsoft.com/office/drawing/2014/main" id="{A8FFEBBB-3790-4952-BBD4-D6FC7A2C0473}"/>
              </a:ext>
            </a:extLst>
          </p:cNvPr>
          <p:cNvSpPr>
            <a:spLocks noChangeShapeType="1"/>
          </p:cNvSpPr>
          <p:nvPr/>
        </p:nvSpPr>
        <p:spPr bwMode="auto">
          <a:xfrm>
            <a:off x="5935663" y="1844675"/>
            <a:ext cx="0" cy="2603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lIns="90000" tIns="36000" rIns="90000" bIns="36000" anchor="ctr"/>
          <a:lstStyle/>
          <a:p>
            <a:endParaRPr lang="es-ES"/>
          </a:p>
        </p:txBody>
      </p:sp>
      <p:sp>
        <p:nvSpPr>
          <p:cNvPr id="220164" name="Text Box 4">
            <a:extLst>
              <a:ext uri="{FF2B5EF4-FFF2-40B4-BE49-F238E27FC236}">
                <a16:creationId xmlns:a16="http://schemas.microsoft.com/office/drawing/2014/main" id="{5CAD4F7C-1CA8-4CBF-9F7C-C2B021D33BDB}"/>
              </a:ext>
            </a:extLst>
          </p:cNvPr>
          <p:cNvSpPr txBox="1">
            <a:spLocks noChangeArrowheads="1"/>
          </p:cNvSpPr>
          <p:nvPr/>
        </p:nvSpPr>
        <p:spPr bwMode="auto">
          <a:xfrm>
            <a:off x="347719" y="1461104"/>
            <a:ext cx="10791336" cy="4455835"/>
          </a:xfrm>
          <a:prstGeom prst="rect">
            <a:avLst/>
          </a:prstGeom>
          <a:solidFill>
            <a:srgbClr val="FFFFFF">
              <a:alpha val="47842"/>
            </a:srgbClr>
          </a:solidFill>
          <a:ln w="9525">
            <a:solidFill>
              <a:srgbClr val="CC00FF"/>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1" hangingPunct="1">
              <a:lnSpc>
                <a:spcPct val="150000"/>
              </a:lnSpc>
              <a:defRPr/>
            </a:pPr>
            <a:r>
              <a:rPr lang="es-ES" altLang="es-ES" sz="2400" dirty="0">
                <a:solidFill>
                  <a:srgbClr val="FF33CC"/>
                </a:solidFill>
              </a:rPr>
              <a:t>Decreto 155/2016, de 27 de septiembre</a:t>
            </a:r>
          </a:p>
          <a:p>
            <a:pPr eaLnBrk="1" hangingPunct="1">
              <a:lnSpc>
                <a:spcPts val="2500"/>
              </a:lnSpc>
              <a:defRPr/>
            </a:pPr>
            <a:r>
              <a:rPr lang="es-ES" altLang="es-ES" sz="2000" b="0" i="1" dirty="0">
                <a:solidFill>
                  <a:srgbClr val="002060"/>
                </a:solidFill>
              </a:rPr>
              <a:t>Por el que se regulan los requisitos técnicos – sanitarios, de espacios de señalización e identificación de las Oficinas de Farmacia, </a:t>
            </a:r>
            <a:r>
              <a:rPr lang="es-ES" altLang="es-ES" sz="2000" b="0" i="1" dirty="0">
                <a:solidFill>
                  <a:srgbClr val="002060"/>
                </a:solidFill>
                <a:highlight>
                  <a:srgbClr val="FFFF00"/>
                </a:highlight>
              </a:rPr>
              <a:t>así como los procedimientos de autorización de las mismas para la elaboración de fórmulas magistrales y preparados oficinales</a:t>
            </a:r>
          </a:p>
          <a:p>
            <a:pPr eaLnBrk="1" hangingPunct="1">
              <a:lnSpc>
                <a:spcPts val="2500"/>
              </a:lnSpc>
              <a:defRPr/>
            </a:pPr>
            <a:endParaRPr lang="es-ES" altLang="es-ES" sz="2000" b="0" i="1" dirty="0">
              <a:solidFill>
                <a:srgbClr val="CC3399"/>
              </a:solidFill>
              <a:highlight>
                <a:srgbClr val="FFFF00"/>
              </a:highlight>
            </a:endParaRPr>
          </a:p>
          <a:p>
            <a:pPr marL="342900" indent="-342900" eaLnBrk="1" hangingPunct="1">
              <a:buFont typeface="Arial" panose="020B0604020202020204" pitchFamily="34" charset="0"/>
              <a:buChar char="•"/>
              <a:defRPr/>
            </a:pPr>
            <a:r>
              <a:rPr lang="es-ES" altLang="es-ES" sz="2400" dirty="0">
                <a:solidFill>
                  <a:srgbClr val="CC3399"/>
                </a:solidFill>
              </a:rPr>
              <a:t>Artículos 23 al 25 </a:t>
            </a:r>
            <a:r>
              <a:rPr lang="es-ES" altLang="es-ES" sz="2400" b="0" dirty="0">
                <a:solidFill>
                  <a:srgbClr val="002060"/>
                </a:solidFill>
              </a:rPr>
              <a:t>Relacionados con los procedimientos de autorización relativos a la elaboración de fórmulas magistrales y preparados oficinales</a:t>
            </a:r>
          </a:p>
          <a:p>
            <a:pPr marL="342900" indent="-342900" eaLnBrk="1" hangingPunct="1">
              <a:buFont typeface="Arial" panose="020B0604020202020204" pitchFamily="34" charset="0"/>
              <a:buChar char="•"/>
              <a:defRPr/>
            </a:pPr>
            <a:endParaRPr lang="es-ES" altLang="es-ES" sz="2000" b="0" dirty="0">
              <a:solidFill>
                <a:srgbClr val="002060"/>
              </a:solidFill>
            </a:endParaRPr>
          </a:p>
          <a:p>
            <a:pPr marL="342900" indent="-342900">
              <a:lnSpc>
                <a:spcPts val="4000"/>
              </a:lnSpc>
              <a:buFont typeface="Arial" panose="020B0604020202020204" pitchFamily="34" charset="0"/>
              <a:buChar char="•"/>
              <a:defRPr/>
            </a:pPr>
            <a:r>
              <a:rPr lang="es-ES" altLang="es-ES" sz="2400" u="sng" dirty="0">
                <a:solidFill>
                  <a:srgbClr val="CC3399"/>
                </a:solidFill>
              </a:rPr>
              <a:t>Farmacias certificadas</a:t>
            </a:r>
            <a:r>
              <a:rPr lang="es-ES" altLang="es-ES" sz="2400" b="0" dirty="0">
                <a:solidFill>
                  <a:srgbClr val="000066"/>
                </a:solidFill>
              </a:rPr>
              <a:t> para la elaboración propia</a:t>
            </a:r>
          </a:p>
          <a:p>
            <a:pPr marL="342900" indent="-342900">
              <a:lnSpc>
                <a:spcPts val="4000"/>
              </a:lnSpc>
              <a:buFont typeface="Arial" panose="020B0604020202020204" pitchFamily="34" charset="0"/>
              <a:buChar char="•"/>
              <a:defRPr/>
            </a:pPr>
            <a:r>
              <a:rPr lang="es-ES" altLang="es-ES" sz="2400" u="sng" dirty="0">
                <a:solidFill>
                  <a:srgbClr val="CC3399"/>
                </a:solidFill>
              </a:rPr>
              <a:t>Farmacias autorizadas</a:t>
            </a:r>
            <a:r>
              <a:rPr lang="es-ES" altLang="es-ES" sz="2400" b="0" dirty="0">
                <a:solidFill>
                  <a:srgbClr val="000066"/>
                </a:solidFill>
              </a:rPr>
              <a:t>  para la elaboración a terceros, creando un registro público de estas.</a:t>
            </a:r>
            <a:endParaRPr lang="es-ES" altLang="es-ES" sz="2400" dirty="0">
              <a:solidFill>
                <a:srgbClr val="000066"/>
              </a:solidFill>
            </a:endParaRPr>
          </a:p>
        </p:txBody>
      </p:sp>
      <p:pic>
        <p:nvPicPr>
          <p:cNvPr id="6" name="Imagen 5">
            <a:extLst>
              <a:ext uri="{FF2B5EF4-FFF2-40B4-BE49-F238E27FC236}">
                <a16:creationId xmlns:a16="http://schemas.microsoft.com/office/drawing/2014/main" id="{E28A0A90-7FBC-4F4C-AC9F-20FEEB06848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720455">
            <a:off x="5642277" y="392708"/>
            <a:ext cx="1076166" cy="716995"/>
          </a:xfrm>
          <a:prstGeom prst="rect">
            <a:avLst/>
          </a:prstGeom>
        </p:spPr>
      </p:pic>
      <p:sp>
        <p:nvSpPr>
          <p:cNvPr id="15" name="AutoShape 2">
            <a:extLst>
              <a:ext uri="{FF2B5EF4-FFF2-40B4-BE49-F238E27FC236}">
                <a16:creationId xmlns:a16="http://schemas.microsoft.com/office/drawing/2014/main" id="{A4FBE0F7-5DEF-44D6-AC6A-65500BAB1C91}"/>
              </a:ext>
            </a:extLst>
          </p:cNvPr>
          <p:cNvSpPr>
            <a:spLocks noChangeArrowheads="1"/>
          </p:cNvSpPr>
          <p:nvPr/>
        </p:nvSpPr>
        <p:spPr bwMode="gray">
          <a:xfrm>
            <a:off x="324002" y="537970"/>
            <a:ext cx="5771998" cy="431800"/>
          </a:xfrm>
          <a:prstGeom prst="roundRect">
            <a:avLst>
              <a:gd name="adj" fmla="val 49106"/>
            </a:avLst>
          </a:prstGeom>
          <a:solidFill>
            <a:srgbClr val="CC3399"/>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fontAlgn="base">
              <a:spcBef>
                <a:spcPct val="0"/>
              </a:spcBef>
              <a:spcAft>
                <a:spcPct val="0"/>
              </a:spcAft>
            </a:pPr>
            <a:r>
              <a:rPr lang="es-ES" altLang="es-ES" sz="2400" dirty="0">
                <a:solidFill>
                  <a:srgbClr val="FFFFFF"/>
                </a:solidFill>
              </a:rPr>
              <a:t>Legislación autonómica andaluza</a:t>
            </a:r>
          </a:p>
        </p:txBody>
      </p:sp>
      <p:sp>
        <p:nvSpPr>
          <p:cNvPr id="16" name="CuadroTexto 15">
            <a:extLst>
              <a:ext uri="{FF2B5EF4-FFF2-40B4-BE49-F238E27FC236}">
                <a16:creationId xmlns:a16="http://schemas.microsoft.com/office/drawing/2014/main" id="{6E7D9ADD-370C-4AAE-BEB9-79C729683257}"/>
              </a:ext>
            </a:extLst>
          </p:cNvPr>
          <p:cNvSpPr txBox="1"/>
          <p:nvPr/>
        </p:nvSpPr>
        <p:spPr>
          <a:xfrm>
            <a:off x="324002" y="6169748"/>
            <a:ext cx="11529947" cy="215444"/>
          </a:xfrm>
          <a:prstGeom prst="rect">
            <a:avLst/>
          </a:prstGeom>
          <a:solidFill>
            <a:srgbClr val="21BBEF"/>
          </a:solidFill>
        </p:spPr>
        <p:txBody>
          <a:bodyPr wrap="square" rtlCol="0">
            <a:spAutoFit/>
          </a:bodyPr>
          <a:lstStyle/>
          <a:p>
            <a:r>
              <a:rPr lang="es-ES" sz="800" dirty="0" err="1">
                <a:solidFill>
                  <a:srgbClr val="21BBEF"/>
                </a:solidFill>
              </a:rPr>
              <a:t>hj</a:t>
            </a:r>
            <a:endParaRPr lang="es-ES" sz="800" dirty="0">
              <a:solidFill>
                <a:srgbClr val="21BBEF"/>
              </a:solidFill>
            </a:endParaRPr>
          </a:p>
        </p:txBody>
      </p:sp>
      <p:pic>
        <p:nvPicPr>
          <p:cNvPr id="17" name="Imagen 16" descr="Resultado de imagen de LOGO DEL COLEGIO OFICIAL DE FARMACÉUTICOS DE MALAGA">
            <a:extLst>
              <a:ext uri="{FF2B5EF4-FFF2-40B4-BE49-F238E27FC236}">
                <a16:creationId xmlns:a16="http://schemas.microsoft.com/office/drawing/2014/main" id="{BA194CB1-7E4E-4F34-81BE-56F48FB29BB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24510" y="5975329"/>
            <a:ext cx="666750" cy="671433"/>
          </a:xfrm>
          <a:prstGeom prst="rect">
            <a:avLst/>
          </a:prstGeom>
          <a:noFill/>
        </p:spPr>
      </p:pic>
      <p:pic>
        <p:nvPicPr>
          <p:cNvPr id="18" name="Imagen 17">
            <a:extLst>
              <a:ext uri="{FF2B5EF4-FFF2-40B4-BE49-F238E27FC236}">
                <a16:creationId xmlns:a16="http://schemas.microsoft.com/office/drawing/2014/main" id="{EDA69904-D870-48FD-A014-1712D4CD32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9350" y="5977421"/>
            <a:ext cx="1479550" cy="669496"/>
          </a:xfrm>
          <a:prstGeom prst="rect">
            <a:avLst/>
          </a:prstGeom>
        </p:spPr>
      </p:pic>
      <p:pic>
        <p:nvPicPr>
          <p:cNvPr id="19" name="Imagen 2">
            <a:extLst>
              <a:ext uri="{FF2B5EF4-FFF2-40B4-BE49-F238E27FC236}">
                <a16:creationId xmlns:a16="http://schemas.microsoft.com/office/drawing/2014/main" id="{E8FE8A9A-10A8-487A-A80C-C610743D42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35240" y="5279850"/>
            <a:ext cx="1577959" cy="111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CuadroTexto 19">
            <a:extLst>
              <a:ext uri="{FF2B5EF4-FFF2-40B4-BE49-F238E27FC236}">
                <a16:creationId xmlns:a16="http://schemas.microsoft.com/office/drawing/2014/main" id="{85A76D3D-6E1E-410E-90C8-070F101791F4}"/>
              </a:ext>
            </a:extLst>
          </p:cNvPr>
          <p:cNvSpPr txBox="1"/>
          <p:nvPr/>
        </p:nvSpPr>
        <p:spPr>
          <a:xfrm>
            <a:off x="10597133" y="6178563"/>
            <a:ext cx="1516066" cy="384977"/>
          </a:xfrm>
          <a:prstGeom prst="rect">
            <a:avLst/>
          </a:prstGeom>
          <a:noFill/>
        </p:spPr>
        <p:txBody>
          <a:bodyPr wrap="square">
            <a:spAutoFit/>
          </a:bodyPr>
          <a:lstStyle/>
          <a:p>
            <a:pPr algn="ctr">
              <a:lnSpc>
                <a:spcPts val="1200"/>
              </a:lnSpc>
              <a:defRPr/>
            </a:pPr>
            <a:r>
              <a:rPr lang="es-ES" sz="1000" b="1" dirty="0">
                <a:solidFill>
                  <a:schemeClr val="tx1">
                    <a:lumMod val="65000"/>
                    <a:lumOff val="35000"/>
                  </a:schemeClr>
                </a:solidFill>
              </a:rPr>
              <a:t>Dr. Rafael Puerto</a:t>
            </a:r>
          </a:p>
          <a:p>
            <a:pPr algn="ctr">
              <a:lnSpc>
                <a:spcPts val="1200"/>
              </a:lnSpc>
              <a:defRPr/>
            </a:pPr>
            <a:r>
              <a:rPr lang="es-ES" sz="800" dirty="0">
                <a:solidFill>
                  <a:schemeClr val="tx1">
                    <a:lumMod val="65000"/>
                    <a:lumOff val="35000"/>
                  </a:schemeClr>
                </a:solidFill>
              </a:rPr>
              <a:t>@19RafaPuerto96</a:t>
            </a:r>
          </a:p>
        </p:txBody>
      </p:sp>
    </p:spTree>
    <p:extLst>
      <p:ext uri="{BB962C8B-B14F-4D97-AF65-F5344CB8AC3E}">
        <p14:creationId xmlns:p14="http://schemas.microsoft.com/office/powerpoint/2010/main" val="37698634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220164">
                                            <p:bg/>
                                          </p:spTgt>
                                        </p:tgtEl>
                                        <p:attrNameLst>
                                          <p:attrName>style.visibility</p:attrName>
                                        </p:attrNameLst>
                                      </p:cBhvr>
                                      <p:to>
                                        <p:strVal val="visible"/>
                                      </p:to>
                                    </p:set>
                                    <p:animEffect transition="in" filter="wipe(left)">
                                      <p:cBhvr>
                                        <p:cTn id="14" dur="1000"/>
                                        <p:tgtEl>
                                          <p:spTgt spid="220164">
                                            <p:bg/>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20164">
                                            <p:txEl>
                                              <p:pRg st="0" end="0"/>
                                            </p:txEl>
                                          </p:spTgt>
                                        </p:tgtEl>
                                        <p:attrNameLst>
                                          <p:attrName>style.visibility</p:attrName>
                                        </p:attrNameLst>
                                      </p:cBhvr>
                                      <p:to>
                                        <p:strVal val="visible"/>
                                      </p:to>
                                    </p:set>
                                    <p:animEffect transition="in" filter="wipe(left)">
                                      <p:cBhvr>
                                        <p:cTn id="19" dur="1000"/>
                                        <p:tgtEl>
                                          <p:spTgt spid="22016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20164">
                                            <p:txEl>
                                              <p:pRg st="1" end="1"/>
                                            </p:txEl>
                                          </p:spTgt>
                                        </p:tgtEl>
                                        <p:attrNameLst>
                                          <p:attrName>style.visibility</p:attrName>
                                        </p:attrNameLst>
                                      </p:cBhvr>
                                      <p:to>
                                        <p:strVal val="visible"/>
                                      </p:to>
                                    </p:set>
                                    <p:animEffect transition="in" filter="wipe(left)">
                                      <p:cBhvr>
                                        <p:cTn id="24" dur="1000"/>
                                        <p:tgtEl>
                                          <p:spTgt spid="22016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20164">
                                            <p:txEl>
                                              <p:pRg st="3" end="3"/>
                                            </p:txEl>
                                          </p:spTgt>
                                        </p:tgtEl>
                                        <p:attrNameLst>
                                          <p:attrName>style.visibility</p:attrName>
                                        </p:attrNameLst>
                                      </p:cBhvr>
                                      <p:to>
                                        <p:strVal val="visible"/>
                                      </p:to>
                                    </p:set>
                                    <p:animEffect transition="in" filter="wipe(left)">
                                      <p:cBhvr>
                                        <p:cTn id="29" dur="1000"/>
                                        <p:tgtEl>
                                          <p:spTgt spid="220164">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20164">
                                            <p:txEl>
                                              <p:pRg st="5" end="5"/>
                                            </p:txEl>
                                          </p:spTgt>
                                        </p:tgtEl>
                                        <p:attrNameLst>
                                          <p:attrName>style.visibility</p:attrName>
                                        </p:attrNameLst>
                                      </p:cBhvr>
                                      <p:to>
                                        <p:strVal val="visible"/>
                                      </p:to>
                                    </p:set>
                                    <p:animEffect transition="in" filter="wipe(left)">
                                      <p:cBhvr>
                                        <p:cTn id="34" dur="1000"/>
                                        <p:tgtEl>
                                          <p:spTgt spid="220164">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20164">
                                            <p:txEl>
                                              <p:pRg st="6" end="6"/>
                                            </p:txEl>
                                          </p:spTgt>
                                        </p:tgtEl>
                                        <p:attrNameLst>
                                          <p:attrName>style.visibility</p:attrName>
                                        </p:attrNameLst>
                                      </p:cBhvr>
                                      <p:to>
                                        <p:strVal val="visible"/>
                                      </p:to>
                                    </p:set>
                                    <p:animEffect transition="in" filter="wipe(left)">
                                      <p:cBhvr>
                                        <p:cTn id="39" dur="1000"/>
                                        <p:tgtEl>
                                          <p:spTgt spid="22016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4" grpId="0" build="p"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Line 4">
            <a:extLst>
              <a:ext uri="{FF2B5EF4-FFF2-40B4-BE49-F238E27FC236}">
                <a16:creationId xmlns:a16="http://schemas.microsoft.com/office/drawing/2014/main" id="{58A3156F-E7FE-478F-AB40-EB3903092117}"/>
              </a:ext>
            </a:extLst>
          </p:cNvPr>
          <p:cNvSpPr>
            <a:spLocks noChangeShapeType="1"/>
          </p:cNvSpPr>
          <p:nvPr/>
        </p:nvSpPr>
        <p:spPr bwMode="auto">
          <a:xfrm>
            <a:off x="1974850" y="1844675"/>
            <a:ext cx="0" cy="2603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lIns="90000" tIns="36000" rIns="90000" bIns="36000" anchor="ctr"/>
          <a:lstStyle/>
          <a:p>
            <a:endParaRPr lang="es-ES"/>
          </a:p>
        </p:txBody>
      </p:sp>
      <p:sp>
        <p:nvSpPr>
          <p:cNvPr id="33795" name="Line 5">
            <a:extLst>
              <a:ext uri="{FF2B5EF4-FFF2-40B4-BE49-F238E27FC236}">
                <a16:creationId xmlns:a16="http://schemas.microsoft.com/office/drawing/2014/main" id="{E58818CA-16DB-4DA4-9D94-EAA2F99D944F}"/>
              </a:ext>
            </a:extLst>
          </p:cNvPr>
          <p:cNvSpPr>
            <a:spLocks noChangeShapeType="1"/>
          </p:cNvSpPr>
          <p:nvPr/>
        </p:nvSpPr>
        <p:spPr bwMode="auto">
          <a:xfrm>
            <a:off x="5935663" y="1844675"/>
            <a:ext cx="0" cy="2603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lIns="90000" tIns="36000" rIns="90000" bIns="36000" anchor="ctr"/>
          <a:lstStyle/>
          <a:p>
            <a:endParaRPr lang="es-ES"/>
          </a:p>
        </p:txBody>
      </p:sp>
      <p:sp>
        <p:nvSpPr>
          <p:cNvPr id="226308" name="Text Box 4">
            <a:extLst>
              <a:ext uri="{FF2B5EF4-FFF2-40B4-BE49-F238E27FC236}">
                <a16:creationId xmlns:a16="http://schemas.microsoft.com/office/drawing/2014/main" id="{1F10A33E-FB8B-470D-ADB7-28460D3E8535}"/>
              </a:ext>
            </a:extLst>
          </p:cNvPr>
          <p:cNvSpPr txBox="1">
            <a:spLocks noChangeArrowheads="1"/>
          </p:cNvSpPr>
          <p:nvPr/>
        </p:nvSpPr>
        <p:spPr bwMode="auto">
          <a:xfrm>
            <a:off x="359175" y="2219325"/>
            <a:ext cx="8177257" cy="2419350"/>
          </a:xfrm>
          <a:prstGeom prst="rect">
            <a:avLst/>
          </a:prstGeom>
          <a:gradFill rotWithShape="1">
            <a:gsLst>
              <a:gs pos="0">
                <a:schemeClr val="bg1">
                  <a:alpha val="63000"/>
                </a:schemeClr>
              </a:gs>
              <a:gs pos="100000">
                <a:schemeClr val="bg1">
                  <a:gamma/>
                  <a:tint val="0"/>
                  <a:invGamma/>
                  <a:alpha val="63000"/>
                </a:schemeClr>
              </a:gs>
            </a:gsLst>
            <a:lin ang="5400000" scaled="1"/>
          </a:gradFill>
          <a:ln w="9525">
            <a:solidFill>
              <a:srgbClr val="CC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400">
                <a:solidFill>
                  <a:schemeClr val="tx1"/>
                </a:solidFill>
                <a:latin typeface="Arial" pitchFamily="34" charset="0"/>
                <a:ea typeface="ヒラギノ角ゴ Pro W3" pitchFamily="8" charset="-128"/>
              </a:defRPr>
            </a:lvl1pPr>
            <a:lvl2pPr marL="800100" indent="-342900">
              <a:defRPr sz="2400">
                <a:solidFill>
                  <a:schemeClr val="tx1"/>
                </a:solidFill>
                <a:latin typeface="Arial" pitchFamily="34" charset="0"/>
                <a:ea typeface="ヒラギノ角ゴ Pro W3" pitchFamily="8" charset="-128"/>
              </a:defRPr>
            </a:lvl2pPr>
            <a:lvl3pPr marL="1257300" indent="-342900">
              <a:defRPr sz="2400">
                <a:solidFill>
                  <a:schemeClr val="tx1"/>
                </a:solidFill>
                <a:latin typeface="Arial" pitchFamily="34" charset="0"/>
                <a:ea typeface="ヒラギノ角ゴ Pro W3" pitchFamily="8" charset="-128"/>
              </a:defRPr>
            </a:lvl3pPr>
            <a:lvl4pPr marL="1714500" indent="-342900">
              <a:defRPr sz="2400">
                <a:solidFill>
                  <a:schemeClr val="tx1"/>
                </a:solidFill>
                <a:latin typeface="Arial" pitchFamily="34" charset="0"/>
                <a:ea typeface="ヒラギノ角ゴ Pro W3" pitchFamily="8" charset="-128"/>
              </a:defRPr>
            </a:lvl4pPr>
            <a:lvl5pPr marL="2171700" indent="-342900">
              <a:defRPr sz="2400">
                <a:solidFill>
                  <a:schemeClr val="tx1"/>
                </a:solidFill>
                <a:latin typeface="Arial" pitchFamily="34" charset="0"/>
                <a:ea typeface="ヒラギノ角ゴ Pro W3" pitchFamily="8" charset="-128"/>
              </a:defRPr>
            </a:lvl5pPr>
            <a:lvl6pPr marL="2628900" indent="-342900" eaLnBrk="0" fontAlgn="base" hangingPunct="0">
              <a:spcBef>
                <a:spcPct val="0"/>
              </a:spcBef>
              <a:spcAft>
                <a:spcPct val="0"/>
              </a:spcAft>
              <a:defRPr sz="2400">
                <a:solidFill>
                  <a:schemeClr val="tx1"/>
                </a:solidFill>
                <a:latin typeface="Arial" pitchFamily="34" charset="0"/>
                <a:ea typeface="ヒラギノ角ゴ Pro W3" pitchFamily="8" charset="-128"/>
              </a:defRPr>
            </a:lvl6pPr>
            <a:lvl7pPr marL="3086100" indent="-342900" eaLnBrk="0" fontAlgn="base" hangingPunct="0">
              <a:spcBef>
                <a:spcPct val="0"/>
              </a:spcBef>
              <a:spcAft>
                <a:spcPct val="0"/>
              </a:spcAft>
              <a:defRPr sz="2400">
                <a:solidFill>
                  <a:schemeClr val="tx1"/>
                </a:solidFill>
                <a:latin typeface="Arial" pitchFamily="34" charset="0"/>
                <a:ea typeface="ヒラギノ角ゴ Pro W3" pitchFamily="8" charset="-128"/>
              </a:defRPr>
            </a:lvl7pPr>
            <a:lvl8pPr marL="3543300" indent="-342900" eaLnBrk="0" fontAlgn="base" hangingPunct="0">
              <a:spcBef>
                <a:spcPct val="0"/>
              </a:spcBef>
              <a:spcAft>
                <a:spcPct val="0"/>
              </a:spcAft>
              <a:defRPr sz="2400">
                <a:solidFill>
                  <a:schemeClr val="tx1"/>
                </a:solidFill>
                <a:latin typeface="Arial" pitchFamily="34" charset="0"/>
                <a:ea typeface="ヒラギノ角ゴ Pro W3" pitchFamily="8" charset="-128"/>
              </a:defRPr>
            </a:lvl8pPr>
            <a:lvl9pPr marL="4000500" indent="-342900" eaLnBrk="0" fontAlgn="base" hangingPunct="0">
              <a:spcBef>
                <a:spcPct val="0"/>
              </a:spcBef>
              <a:spcAft>
                <a:spcPct val="0"/>
              </a:spcAft>
              <a:defRPr sz="2400">
                <a:solidFill>
                  <a:schemeClr val="tx1"/>
                </a:solidFill>
                <a:latin typeface="Arial" pitchFamily="34" charset="0"/>
                <a:ea typeface="ヒラギノ角ゴ Pro W3" pitchFamily="8" charset="-128"/>
              </a:defRPr>
            </a:lvl9pPr>
          </a:lstStyle>
          <a:p>
            <a:pPr eaLnBrk="1" hangingPunct="1">
              <a:buClr>
                <a:srgbClr val="CC00FF"/>
              </a:buClr>
              <a:buSzPct val="125000"/>
              <a:buFontTx/>
              <a:buChar char="•"/>
              <a:defRPr/>
            </a:pPr>
            <a:r>
              <a:rPr lang="es-ES" b="1" dirty="0">
                <a:solidFill>
                  <a:srgbClr val="CC3399"/>
                </a:solidFill>
              </a:rPr>
              <a:t>Las O.F y S.F. </a:t>
            </a:r>
            <a:r>
              <a:rPr lang="es-ES" dirty="0">
                <a:solidFill>
                  <a:srgbClr val="000066"/>
                </a:solidFill>
              </a:rPr>
              <a:t>que no cuenten con la certificación necesaria deberán encomendar la elaboración a otra O.F. y S.F. o entidad legalmente autorizada.</a:t>
            </a:r>
          </a:p>
          <a:p>
            <a:pPr marL="0" indent="0">
              <a:buClr>
                <a:srgbClr val="CC00FF"/>
              </a:buClr>
              <a:buSzPct val="125000"/>
              <a:defRPr/>
            </a:pPr>
            <a:endParaRPr lang="es-ES" dirty="0">
              <a:solidFill>
                <a:srgbClr val="000066"/>
              </a:solidFill>
            </a:endParaRPr>
          </a:p>
          <a:p>
            <a:pPr eaLnBrk="1" hangingPunct="1">
              <a:lnSpc>
                <a:spcPct val="115000"/>
              </a:lnSpc>
              <a:buClr>
                <a:srgbClr val="CC00FF"/>
              </a:buClr>
              <a:buSzPct val="125000"/>
              <a:buFontTx/>
              <a:buChar char="•"/>
              <a:defRPr/>
            </a:pPr>
            <a:r>
              <a:rPr lang="es-ES" b="1" dirty="0">
                <a:solidFill>
                  <a:srgbClr val="CC3399"/>
                </a:solidFill>
              </a:rPr>
              <a:t>Las O.F. y S.F</a:t>
            </a:r>
            <a:r>
              <a:rPr lang="es-ES" dirty="0">
                <a:solidFill>
                  <a:srgbClr val="000066"/>
                </a:solidFill>
              </a:rPr>
              <a:t>. que no elaboren deberán cumplir con estas obligaciones de dispensación</a:t>
            </a:r>
          </a:p>
        </p:txBody>
      </p:sp>
      <p:sp>
        <p:nvSpPr>
          <p:cNvPr id="10" name="AutoShape 2">
            <a:extLst>
              <a:ext uri="{FF2B5EF4-FFF2-40B4-BE49-F238E27FC236}">
                <a16:creationId xmlns:a16="http://schemas.microsoft.com/office/drawing/2014/main" id="{B3AEE754-603F-4042-A5BD-F61E88E29774}"/>
              </a:ext>
            </a:extLst>
          </p:cNvPr>
          <p:cNvSpPr>
            <a:spLocks noChangeArrowheads="1"/>
          </p:cNvSpPr>
          <p:nvPr/>
        </p:nvSpPr>
        <p:spPr bwMode="gray">
          <a:xfrm>
            <a:off x="324002" y="537970"/>
            <a:ext cx="5771998" cy="431800"/>
          </a:xfrm>
          <a:prstGeom prst="roundRect">
            <a:avLst>
              <a:gd name="adj" fmla="val 49106"/>
            </a:avLst>
          </a:prstGeom>
          <a:solidFill>
            <a:srgbClr val="CC3399"/>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fontAlgn="base">
              <a:spcBef>
                <a:spcPct val="0"/>
              </a:spcBef>
              <a:spcAft>
                <a:spcPct val="0"/>
              </a:spcAft>
            </a:pPr>
            <a:r>
              <a:rPr lang="es-ES" altLang="es-ES" sz="2400" dirty="0">
                <a:solidFill>
                  <a:srgbClr val="FFFFFF"/>
                </a:solidFill>
              </a:rPr>
              <a:t>Legislación autonómica andaluza</a:t>
            </a:r>
          </a:p>
        </p:txBody>
      </p:sp>
      <p:pic>
        <p:nvPicPr>
          <p:cNvPr id="11" name="Imagen 10">
            <a:extLst>
              <a:ext uri="{FF2B5EF4-FFF2-40B4-BE49-F238E27FC236}">
                <a16:creationId xmlns:a16="http://schemas.microsoft.com/office/drawing/2014/main" id="{7BFA7743-99AB-4A03-B5D9-664A36D228B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720455">
            <a:off x="5642277" y="392708"/>
            <a:ext cx="1076166" cy="716995"/>
          </a:xfrm>
          <a:prstGeom prst="rect">
            <a:avLst/>
          </a:prstGeom>
        </p:spPr>
      </p:pic>
      <p:sp>
        <p:nvSpPr>
          <p:cNvPr id="12" name="AutoShape 7">
            <a:extLst>
              <a:ext uri="{FF2B5EF4-FFF2-40B4-BE49-F238E27FC236}">
                <a16:creationId xmlns:a16="http://schemas.microsoft.com/office/drawing/2014/main" id="{251B3F55-FA07-4C04-A25F-AFF93EE294B3}"/>
              </a:ext>
            </a:extLst>
          </p:cNvPr>
          <p:cNvSpPr>
            <a:spLocks noChangeArrowheads="1"/>
          </p:cNvSpPr>
          <p:nvPr/>
        </p:nvSpPr>
        <p:spPr bwMode="gray">
          <a:xfrm>
            <a:off x="324002" y="1238823"/>
            <a:ext cx="8287983" cy="547457"/>
          </a:xfrm>
          <a:prstGeom prst="roundRect">
            <a:avLst>
              <a:gd name="adj" fmla="val 49106"/>
            </a:avLst>
          </a:prstGeom>
          <a:solidFill>
            <a:srgbClr val="0070C0"/>
          </a:solidFill>
          <a:ln>
            <a:noFill/>
          </a:ln>
          <a:effec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1" hangingPunct="1">
              <a:lnSpc>
                <a:spcPct val="90000"/>
              </a:lnSpc>
            </a:pPr>
            <a:r>
              <a:rPr lang="es-ES" altLang="es-ES" sz="1800" dirty="0">
                <a:solidFill>
                  <a:schemeClr val="bg1"/>
                </a:solidFill>
              </a:rPr>
              <a:t>¿Qué pasa con los establecimientos farmacéuticos sin elaboración propia</a:t>
            </a:r>
          </a:p>
        </p:txBody>
      </p:sp>
      <p:sp>
        <p:nvSpPr>
          <p:cNvPr id="13" name="CuadroTexto 12">
            <a:extLst>
              <a:ext uri="{FF2B5EF4-FFF2-40B4-BE49-F238E27FC236}">
                <a16:creationId xmlns:a16="http://schemas.microsoft.com/office/drawing/2014/main" id="{9C3930EB-E746-49E7-B162-48FCD3F241D6}"/>
              </a:ext>
            </a:extLst>
          </p:cNvPr>
          <p:cNvSpPr txBox="1"/>
          <p:nvPr/>
        </p:nvSpPr>
        <p:spPr>
          <a:xfrm>
            <a:off x="324002" y="6169748"/>
            <a:ext cx="11529947" cy="215444"/>
          </a:xfrm>
          <a:prstGeom prst="rect">
            <a:avLst/>
          </a:prstGeom>
          <a:solidFill>
            <a:srgbClr val="21BBEF"/>
          </a:solidFill>
        </p:spPr>
        <p:txBody>
          <a:bodyPr wrap="square" rtlCol="0">
            <a:spAutoFit/>
          </a:bodyPr>
          <a:lstStyle/>
          <a:p>
            <a:r>
              <a:rPr lang="es-ES" sz="800" dirty="0" err="1">
                <a:solidFill>
                  <a:srgbClr val="21BBEF"/>
                </a:solidFill>
              </a:rPr>
              <a:t>hj</a:t>
            </a:r>
            <a:endParaRPr lang="es-ES" sz="800" dirty="0">
              <a:solidFill>
                <a:srgbClr val="21BBEF"/>
              </a:solidFill>
            </a:endParaRPr>
          </a:p>
        </p:txBody>
      </p:sp>
      <p:pic>
        <p:nvPicPr>
          <p:cNvPr id="14" name="Imagen 13" descr="Resultado de imagen de LOGO DEL COLEGIO OFICIAL DE FARMACÉUTICOS DE MALAGA">
            <a:extLst>
              <a:ext uri="{FF2B5EF4-FFF2-40B4-BE49-F238E27FC236}">
                <a16:creationId xmlns:a16="http://schemas.microsoft.com/office/drawing/2014/main" id="{CD5FC695-8616-432A-A8EB-DBB6129D120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24510" y="5975329"/>
            <a:ext cx="666750" cy="671433"/>
          </a:xfrm>
          <a:prstGeom prst="rect">
            <a:avLst/>
          </a:prstGeom>
          <a:noFill/>
        </p:spPr>
      </p:pic>
      <p:pic>
        <p:nvPicPr>
          <p:cNvPr id="15" name="Imagen 14">
            <a:extLst>
              <a:ext uri="{FF2B5EF4-FFF2-40B4-BE49-F238E27FC236}">
                <a16:creationId xmlns:a16="http://schemas.microsoft.com/office/drawing/2014/main" id="{F18A3AF7-A41C-43B8-B907-B0A88B1E38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9350" y="5977421"/>
            <a:ext cx="1479550" cy="669496"/>
          </a:xfrm>
          <a:prstGeom prst="rect">
            <a:avLst/>
          </a:prstGeom>
        </p:spPr>
      </p:pic>
      <p:pic>
        <p:nvPicPr>
          <p:cNvPr id="16" name="Imagen 2">
            <a:extLst>
              <a:ext uri="{FF2B5EF4-FFF2-40B4-BE49-F238E27FC236}">
                <a16:creationId xmlns:a16="http://schemas.microsoft.com/office/drawing/2014/main" id="{A0CA748C-8B22-4B91-B064-101714C535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35240" y="5279850"/>
            <a:ext cx="1577959" cy="111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uadroTexto 16">
            <a:extLst>
              <a:ext uri="{FF2B5EF4-FFF2-40B4-BE49-F238E27FC236}">
                <a16:creationId xmlns:a16="http://schemas.microsoft.com/office/drawing/2014/main" id="{4E4A19D0-F9B1-4170-8144-9538FBC65041}"/>
              </a:ext>
            </a:extLst>
          </p:cNvPr>
          <p:cNvSpPr txBox="1"/>
          <p:nvPr/>
        </p:nvSpPr>
        <p:spPr>
          <a:xfrm>
            <a:off x="10597133" y="6178563"/>
            <a:ext cx="1516066" cy="384977"/>
          </a:xfrm>
          <a:prstGeom prst="rect">
            <a:avLst/>
          </a:prstGeom>
          <a:noFill/>
        </p:spPr>
        <p:txBody>
          <a:bodyPr wrap="square">
            <a:spAutoFit/>
          </a:bodyPr>
          <a:lstStyle/>
          <a:p>
            <a:pPr algn="ctr">
              <a:lnSpc>
                <a:spcPts val="1200"/>
              </a:lnSpc>
              <a:defRPr/>
            </a:pPr>
            <a:r>
              <a:rPr lang="es-ES" sz="1000" b="1" dirty="0">
                <a:solidFill>
                  <a:schemeClr val="tx1">
                    <a:lumMod val="65000"/>
                    <a:lumOff val="35000"/>
                  </a:schemeClr>
                </a:solidFill>
              </a:rPr>
              <a:t>Dr. Rafael Puerto</a:t>
            </a:r>
          </a:p>
          <a:p>
            <a:pPr algn="ctr">
              <a:lnSpc>
                <a:spcPts val="1200"/>
              </a:lnSpc>
              <a:defRPr/>
            </a:pPr>
            <a:r>
              <a:rPr lang="es-ES" sz="800" dirty="0">
                <a:solidFill>
                  <a:schemeClr val="tx1">
                    <a:lumMod val="65000"/>
                    <a:lumOff val="35000"/>
                  </a:schemeClr>
                </a:solidFill>
              </a:rPr>
              <a:t>@19RafaPuerto96</a:t>
            </a:r>
          </a:p>
        </p:txBody>
      </p:sp>
      <p:pic>
        <p:nvPicPr>
          <p:cNvPr id="18" name="Picture 7" descr="DSCF0096">
            <a:extLst>
              <a:ext uri="{FF2B5EF4-FFF2-40B4-BE49-F238E27FC236}">
                <a16:creationId xmlns:a16="http://schemas.microsoft.com/office/drawing/2014/main" id="{2FBFBEF7-7320-4690-A8E8-A6D26015C1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36432" y="2219325"/>
            <a:ext cx="3226233"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22026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26308"/>
                                        </p:tgtEl>
                                        <p:attrNameLst>
                                          <p:attrName>style.visibility</p:attrName>
                                        </p:attrNameLst>
                                      </p:cBhvr>
                                      <p:to>
                                        <p:strVal val="visible"/>
                                      </p:to>
                                    </p:set>
                                    <p:animEffect transition="in" filter="wipe(left)">
                                      <p:cBhvr>
                                        <p:cTn id="11" dur="1000"/>
                                        <p:tgtEl>
                                          <p:spTgt spid="226308"/>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8"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B1B1A1BD-BC94-4D92-A07D-937528F370C1}"/>
              </a:ext>
            </a:extLst>
          </p:cNvPr>
          <p:cNvSpPr txBox="1"/>
          <p:nvPr/>
        </p:nvSpPr>
        <p:spPr>
          <a:xfrm>
            <a:off x="324002" y="6169748"/>
            <a:ext cx="11529947" cy="215444"/>
          </a:xfrm>
          <a:prstGeom prst="rect">
            <a:avLst/>
          </a:prstGeom>
          <a:solidFill>
            <a:srgbClr val="21BBEF"/>
          </a:solidFill>
        </p:spPr>
        <p:txBody>
          <a:bodyPr wrap="square" rtlCol="0">
            <a:spAutoFit/>
          </a:bodyPr>
          <a:lstStyle/>
          <a:p>
            <a:r>
              <a:rPr lang="es-ES" sz="800" dirty="0" err="1">
                <a:solidFill>
                  <a:srgbClr val="21BBEF"/>
                </a:solidFill>
              </a:rPr>
              <a:t>hj</a:t>
            </a:r>
            <a:endParaRPr lang="es-ES" sz="800" dirty="0">
              <a:solidFill>
                <a:srgbClr val="21BBEF"/>
              </a:solidFill>
            </a:endParaRPr>
          </a:p>
        </p:txBody>
      </p:sp>
      <p:sp>
        <p:nvSpPr>
          <p:cNvPr id="9" name="CuadroTexto 8">
            <a:extLst>
              <a:ext uri="{FF2B5EF4-FFF2-40B4-BE49-F238E27FC236}">
                <a16:creationId xmlns:a16="http://schemas.microsoft.com/office/drawing/2014/main" id="{72EDE3C4-9A64-4073-923D-8D565B60281B}"/>
              </a:ext>
            </a:extLst>
          </p:cNvPr>
          <p:cNvSpPr txBox="1"/>
          <p:nvPr/>
        </p:nvSpPr>
        <p:spPr>
          <a:xfrm>
            <a:off x="10597133" y="6178563"/>
            <a:ext cx="1516066" cy="384977"/>
          </a:xfrm>
          <a:prstGeom prst="rect">
            <a:avLst/>
          </a:prstGeom>
          <a:noFill/>
        </p:spPr>
        <p:txBody>
          <a:bodyPr wrap="square">
            <a:spAutoFit/>
          </a:bodyPr>
          <a:lstStyle/>
          <a:p>
            <a:pPr algn="ctr">
              <a:lnSpc>
                <a:spcPts val="1200"/>
              </a:lnSpc>
              <a:defRPr/>
            </a:pPr>
            <a:r>
              <a:rPr lang="es-ES" sz="1000" b="1" dirty="0">
                <a:solidFill>
                  <a:schemeClr val="tx1">
                    <a:lumMod val="65000"/>
                    <a:lumOff val="35000"/>
                  </a:schemeClr>
                </a:solidFill>
              </a:rPr>
              <a:t>Dr. Rafael Puerto</a:t>
            </a:r>
          </a:p>
          <a:p>
            <a:pPr algn="ctr">
              <a:lnSpc>
                <a:spcPts val="1200"/>
              </a:lnSpc>
              <a:defRPr/>
            </a:pPr>
            <a:r>
              <a:rPr lang="es-ES" sz="800" dirty="0">
                <a:solidFill>
                  <a:schemeClr val="tx1">
                    <a:lumMod val="65000"/>
                    <a:lumOff val="35000"/>
                  </a:schemeClr>
                </a:solidFill>
              </a:rPr>
              <a:t>@19RafaPuerto96</a:t>
            </a:r>
          </a:p>
        </p:txBody>
      </p:sp>
      <p:pic>
        <p:nvPicPr>
          <p:cNvPr id="10" name="Imagen 2">
            <a:extLst>
              <a:ext uri="{FF2B5EF4-FFF2-40B4-BE49-F238E27FC236}">
                <a16:creationId xmlns:a16="http://schemas.microsoft.com/office/drawing/2014/main" id="{9E30F56F-DF62-4576-A463-31EE9F697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5240" y="5279850"/>
            <a:ext cx="1577959" cy="111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descr="Resultado de imagen de LOGO DEL COLEGIO OFICIAL DE FARMACÉUTICOS DE MALAGA">
            <a:extLst>
              <a:ext uri="{FF2B5EF4-FFF2-40B4-BE49-F238E27FC236}">
                <a16:creationId xmlns:a16="http://schemas.microsoft.com/office/drawing/2014/main" id="{F494B623-7873-41BF-8995-DF0CFAC47F8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4510" y="5975329"/>
            <a:ext cx="666750" cy="671433"/>
          </a:xfrm>
          <a:prstGeom prst="rect">
            <a:avLst/>
          </a:prstGeom>
          <a:noFill/>
        </p:spPr>
      </p:pic>
      <p:pic>
        <p:nvPicPr>
          <p:cNvPr id="12" name="Imagen 11">
            <a:extLst>
              <a:ext uri="{FF2B5EF4-FFF2-40B4-BE49-F238E27FC236}">
                <a16:creationId xmlns:a16="http://schemas.microsoft.com/office/drawing/2014/main" id="{BDF301B9-81EB-4429-8298-A532C4A7C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50" y="5977421"/>
            <a:ext cx="1479550" cy="669496"/>
          </a:xfrm>
          <a:prstGeom prst="rect">
            <a:avLst/>
          </a:prstGeom>
        </p:spPr>
      </p:pic>
      <p:sp>
        <p:nvSpPr>
          <p:cNvPr id="7" name="AutoShape 2">
            <a:extLst>
              <a:ext uri="{FF2B5EF4-FFF2-40B4-BE49-F238E27FC236}">
                <a16:creationId xmlns:a16="http://schemas.microsoft.com/office/drawing/2014/main" id="{E55B2F2D-604F-4ABD-B1D6-FE4943A55613}"/>
              </a:ext>
            </a:extLst>
          </p:cNvPr>
          <p:cNvSpPr>
            <a:spLocks noChangeArrowheads="1"/>
          </p:cNvSpPr>
          <p:nvPr/>
        </p:nvSpPr>
        <p:spPr bwMode="gray">
          <a:xfrm>
            <a:off x="324001" y="537970"/>
            <a:ext cx="3067591" cy="431800"/>
          </a:xfrm>
          <a:prstGeom prst="roundRect">
            <a:avLst>
              <a:gd name="adj" fmla="val 49106"/>
            </a:avLst>
          </a:prstGeom>
          <a:solidFill>
            <a:srgbClr val="CC3399"/>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fontAlgn="base">
              <a:spcBef>
                <a:spcPct val="0"/>
              </a:spcBef>
              <a:spcAft>
                <a:spcPct val="0"/>
              </a:spcAft>
            </a:pPr>
            <a:r>
              <a:rPr lang="es-ES" altLang="es-ES" sz="2400" dirty="0">
                <a:solidFill>
                  <a:srgbClr val="FFFFFF"/>
                </a:solidFill>
              </a:rPr>
              <a:t>Aftas bucales</a:t>
            </a:r>
          </a:p>
        </p:txBody>
      </p:sp>
      <p:sp>
        <p:nvSpPr>
          <p:cNvPr id="13" name="Text Box 5">
            <a:extLst>
              <a:ext uri="{FF2B5EF4-FFF2-40B4-BE49-F238E27FC236}">
                <a16:creationId xmlns:a16="http://schemas.microsoft.com/office/drawing/2014/main" id="{4A75FAA9-F409-4468-B7EB-E8D074E41449}"/>
              </a:ext>
            </a:extLst>
          </p:cNvPr>
          <p:cNvSpPr txBox="1">
            <a:spLocks noChangeArrowheads="1"/>
          </p:cNvSpPr>
          <p:nvPr/>
        </p:nvSpPr>
        <p:spPr bwMode="auto">
          <a:xfrm>
            <a:off x="324002" y="1162097"/>
            <a:ext cx="7681154" cy="1200329"/>
          </a:xfrm>
          <a:prstGeom prst="rect">
            <a:avLst/>
          </a:prstGeom>
          <a:solidFill>
            <a:srgbClr val="FFFFFF">
              <a:alpha val="60000"/>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0" fontAlgn="base" hangingPunct="0">
              <a:spcBef>
                <a:spcPct val="0"/>
              </a:spcBef>
              <a:spcAft>
                <a:spcPct val="0"/>
              </a:spcAft>
              <a:buClr>
                <a:srgbClr val="FF3399"/>
              </a:buClr>
              <a:buSzPct val="120000"/>
            </a:pPr>
            <a:r>
              <a:rPr lang="es-ES" altLang="es-ES" sz="2400" b="0" dirty="0" err="1"/>
              <a:t>Triamcinolona</a:t>
            </a:r>
            <a:r>
              <a:rPr lang="es-ES" altLang="es-ES" sz="2400" b="0" dirty="0"/>
              <a:t> </a:t>
            </a:r>
            <a:r>
              <a:rPr lang="es-ES" altLang="es-ES" sz="2400" b="0" dirty="0" err="1"/>
              <a:t>acetónido</a:t>
            </a:r>
            <a:r>
              <a:rPr lang="es-ES" altLang="es-ES" sz="2400" b="0" dirty="0"/>
              <a:t>………	   	  0,1	% </a:t>
            </a:r>
            <a:endParaRPr lang="es-ES" altLang="es-ES" sz="1800" b="0" dirty="0"/>
          </a:p>
          <a:p>
            <a:pPr eaLnBrk="0" fontAlgn="base" hangingPunct="0">
              <a:spcBef>
                <a:spcPct val="0"/>
              </a:spcBef>
              <a:spcAft>
                <a:spcPct val="0"/>
              </a:spcAft>
              <a:buClr>
                <a:srgbClr val="FF3399"/>
              </a:buClr>
              <a:buSzPct val="120000"/>
            </a:pPr>
            <a:r>
              <a:rPr lang="es-ES" altLang="es-ES" sz="2400" b="0" dirty="0" err="1"/>
              <a:t>Lidocaina</a:t>
            </a:r>
            <a:r>
              <a:rPr lang="es-ES" altLang="es-ES" sz="2400" b="0" dirty="0"/>
              <a:t> </a:t>
            </a:r>
            <a:r>
              <a:rPr lang="es-ES" altLang="es-ES" sz="2400" b="0" dirty="0" err="1"/>
              <a:t>ClH</a:t>
            </a:r>
            <a:r>
              <a:rPr lang="es-ES" altLang="es-ES" sz="2400" b="0" dirty="0"/>
              <a:t>……………..……	    	  1-2	%</a:t>
            </a:r>
          </a:p>
          <a:p>
            <a:pPr eaLnBrk="0" fontAlgn="base" hangingPunct="0">
              <a:spcBef>
                <a:spcPct val="0"/>
              </a:spcBef>
              <a:spcAft>
                <a:spcPct val="0"/>
              </a:spcAft>
              <a:buClr>
                <a:srgbClr val="FF3399"/>
              </a:buClr>
              <a:buSzPct val="120000"/>
            </a:pPr>
            <a:r>
              <a:rPr lang="es-ES" altLang="es-ES" sz="2400" b="0" dirty="0"/>
              <a:t>Excipiente adhesivo oral </a:t>
            </a:r>
            <a:r>
              <a:rPr lang="es-ES" altLang="es-ES" sz="2400" b="0" dirty="0" err="1"/>
              <a:t>c.s.p</a:t>
            </a:r>
            <a:r>
              <a:rPr lang="es-ES" altLang="es-ES" sz="2400" b="0" dirty="0"/>
              <a:t>.. 		30	ml.</a:t>
            </a:r>
          </a:p>
        </p:txBody>
      </p:sp>
      <p:sp>
        <p:nvSpPr>
          <p:cNvPr id="14" name="Text Box 5">
            <a:extLst>
              <a:ext uri="{FF2B5EF4-FFF2-40B4-BE49-F238E27FC236}">
                <a16:creationId xmlns:a16="http://schemas.microsoft.com/office/drawing/2014/main" id="{6F56A52B-483D-4AD2-9DB2-5322D75E573D}"/>
              </a:ext>
            </a:extLst>
          </p:cNvPr>
          <p:cNvSpPr txBox="1">
            <a:spLocks noChangeArrowheads="1"/>
          </p:cNvSpPr>
          <p:nvPr/>
        </p:nvSpPr>
        <p:spPr bwMode="auto">
          <a:xfrm>
            <a:off x="324000" y="2409839"/>
            <a:ext cx="10066909" cy="3170099"/>
          </a:xfrm>
          <a:prstGeom prst="rect">
            <a:avLst/>
          </a:prstGeom>
          <a:solidFill>
            <a:srgbClr val="FFFFFF">
              <a:alpha val="60000"/>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CC3399"/>
                </a:solidFill>
              </a:rPr>
              <a:t>Antiinflamatorio y anestésico bucal en todos aquellos procesos que generen dolor en la cavidad bucal, faringe y esófago, como </a:t>
            </a:r>
            <a:r>
              <a:rPr lang="es-ES" altLang="es-ES" sz="2000" b="0" dirty="0" err="1">
                <a:solidFill>
                  <a:srgbClr val="CC3399"/>
                </a:solidFill>
              </a:rPr>
              <a:t>aftosis</a:t>
            </a:r>
            <a:r>
              <a:rPr lang="es-ES" altLang="es-ES" sz="2000" b="0" dirty="0">
                <a:solidFill>
                  <a:srgbClr val="CC3399"/>
                </a:solidFill>
              </a:rPr>
              <a:t>, candidiasis oral o </a:t>
            </a:r>
            <a:r>
              <a:rPr lang="es-ES" altLang="es-ES" sz="2000" b="0" dirty="0" err="1">
                <a:solidFill>
                  <a:srgbClr val="CC3399"/>
                </a:solidFill>
              </a:rPr>
              <a:t>mucosistis</a:t>
            </a:r>
            <a:r>
              <a:rPr lang="es-ES" altLang="es-ES" sz="2000" b="0" dirty="0">
                <a:solidFill>
                  <a:srgbClr val="CC3399"/>
                </a:solidFill>
              </a:rPr>
              <a:t> tras quimioterapia o radioterapia.</a:t>
            </a:r>
            <a:endParaRPr lang="es-ES" altLang="es-ES" sz="2000" b="0" dirty="0">
              <a:solidFill>
                <a:srgbClr val="002060"/>
              </a:solidFill>
            </a:endParaRP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Secar previamente la zona a tratar y aplicar una </a:t>
            </a:r>
            <a:r>
              <a:rPr lang="es-ES" altLang="es-ES" sz="2000" b="0" dirty="0" err="1">
                <a:solidFill>
                  <a:srgbClr val="002060"/>
                </a:solidFill>
              </a:rPr>
              <a:t>prqueña</a:t>
            </a:r>
            <a:r>
              <a:rPr lang="es-ES" altLang="es-ES" sz="2000" b="0" dirty="0">
                <a:solidFill>
                  <a:srgbClr val="002060"/>
                </a:solidFill>
              </a:rPr>
              <a:t> cantidad, usando una varilla para formar una fina capa sobre la lesión.</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Se recomienda no beber ni comer durante la hora siguiente a la aplicación</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Aplicar la pomada 2 o 3 veces al día, durante 2 o 3 semanas. Continuar con le tratamiento dos días mas después de la desaparición d las aftas</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Pomada muy grasa al tacto y color blanco amarillento</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err="1">
                <a:solidFill>
                  <a:srgbClr val="002060"/>
                </a:solidFill>
              </a:rPr>
              <a:t>Cadicidad</a:t>
            </a:r>
            <a:r>
              <a:rPr lang="es-ES" altLang="es-ES" sz="2000" b="0" dirty="0">
                <a:solidFill>
                  <a:srgbClr val="002060"/>
                </a:solidFill>
              </a:rPr>
              <a:t> 3 meses.</a:t>
            </a:r>
          </a:p>
        </p:txBody>
      </p:sp>
      <p:pic>
        <p:nvPicPr>
          <p:cNvPr id="15" name="Picture 4">
            <a:extLst>
              <a:ext uri="{FF2B5EF4-FFF2-40B4-BE49-F238E27FC236}">
                <a16:creationId xmlns:a16="http://schemas.microsoft.com/office/drawing/2014/main" id="{A6462915-5300-40AF-A936-060888E093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9971" y="536285"/>
            <a:ext cx="2310938" cy="1823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837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bg/>
                                          </p:spTgt>
                                        </p:tgtEl>
                                        <p:attrNameLst>
                                          <p:attrName>style.visibility</p:attrName>
                                        </p:attrNameLst>
                                      </p:cBhvr>
                                      <p:to>
                                        <p:strVal val="visible"/>
                                      </p:to>
                                    </p:set>
                                    <p:animEffect transition="in" filter="wipe(left)">
                                      <p:cBhvr>
                                        <p:cTn id="11" dur="1000"/>
                                        <p:tgtEl>
                                          <p:spTgt spid="13">
                                            <p:bg/>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wipe(left)">
                                      <p:cBhvr>
                                        <p:cTn id="16" dur="1000"/>
                                        <p:tgtEl>
                                          <p:spTgt spid="1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animEffect transition="in" filter="wipe(left)">
                                      <p:cBhvr>
                                        <p:cTn id="21" dur="1000"/>
                                        <p:tgtEl>
                                          <p:spTgt spid="1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
                                            <p:txEl>
                                              <p:pRg st="2" end="2"/>
                                            </p:txEl>
                                          </p:spTgt>
                                        </p:tgtEl>
                                        <p:attrNameLst>
                                          <p:attrName>style.visibility</p:attrName>
                                        </p:attrNameLst>
                                      </p:cBhvr>
                                      <p:to>
                                        <p:strVal val="visible"/>
                                      </p:to>
                                    </p:set>
                                    <p:animEffect transition="in" filter="wipe(left)">
                                      <p:cBhvr>
                                        <p:cTn id="26" dur="1000"/>
                                        <p:tgtEl>
                                          <p:spTgt spid="13">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4">
                                            <p:bg/>
                                          </p:spTgt>
                                        </p:tgtEl>
                                        <p:attrNameLst>
                                          <p:attrName>style.visibility</p:attrName>
                                        </p:attrNameLst>
                                      </p:cBhvr>
                                      <p:to>
                                        <p:strVal val="visible"/>
                                      </p:to>
                                    </p:set>
                                    <p:animEffect transition="in" filter="wipe(left)">
                                      <p:cBhvr>
                                        <p:cTn id="33" dur="1000"/>
                                        <p:tgtEl>
                                          <p:spTgt spid="14">
                                            <p:bg/>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4">
                                            <p:txEl>
                                              <p:pRg st="0" end="0"/>
                                            </p:txEl>
                                          </p:spTgt>
                                        </p:tgtEl>
                                        <p:attrNameLst>
                                          <p:attrName>style.visibility</p:attrName>
                                        </p:attrNameLst>
                                      </p:cBhvr>
                                      <p:to>
                                        <p:strVal val="visible"/>
                                      </p:to>
                                    </p:set>
                                    <p:animEffect transition="in" filter="wipe(left)">
                                      <p:cBhvr>
                                        <p:cTn id="38" dur="1000"/>
                                        <p:tgtEl>
                                          <p:spTgt spid="14">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4">
                                            <p:txEl>
                                              <p:pRg st="1" end="1"/>
                                            </p:txEl>
                                          </p:spTgt>
                                        </p:tgtEl>
                                        <p:attrNameLst>
                                          <p:attrName>style.visibility</p:attrName>
                                        </p:attrNameLst>
                                      </p:cBhvr>
                                      <p:to>
                                        <p:strVal val="visible"/>
                                      </p:to>
                                    </p:set>
                                    <p:animEffect transition="in" filter="wipe(left)">
                                      <p:cBhvr>
                                        <p:cTn id="43" dur="1000"/>
                                        <p:tgtEl>
                                          <p:spTgt spid="14">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4">
                                            <p:txEl>
                                              <p:pRg st="2" end="2"/>
                                            </p:txEl>
                                          </p:spTgt>
                                        </p:tgtEl>
                                        <p:attrNameLst>
                                          <p:attrName>style.visibility</p:attrName>
                                        </p:attrNameLst>
                                      </p:cBhvr>
                                      <p:to>
                                        <p:strVal val="visible"/>
                                      </p:to>
                                    </p:set>
                                    <p:animEffect transition="in" filter="wipe(left)">
                                      <p:cBhvr>
                                        <p:cTn id="48" dur="1000"/>
                                        <p:tgtEl>
                                          <p:spTgt spid="14">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4">
                                            <p:txEl>
                                              <p:pRg st="3" end="3"/>
                                            </p:txEl>
                                          </p:spTgt>
                                        </p:tgtEl>
                                        <p:attrNameLst>
                                          <p:attrName>style.visibility</p:attrName>
                                        </p:attrNameLst>
                                      </p:cBhvr>
                                      <p:to>
                                        <p:strVal val="visible"/>
                                      </p:to>
                                    </p:set>
                                    <p:animEffect transition="in" filter="wipe(left)">
                                      <p:cBhvr>
                                        <p:cTn id="53" dur="1000"/>
                                        <p:tgtEl>
                                          <p:spTgt spid="14">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4">
                                            <p:txEl>
                                              <p:pRg st="4" end="4"/>
                                            </p:txEl>
                                          </p:spTgt>
                                        </p:tgtEl>
                                        <p:attrNameLst>
                                          <p:attrName>style.visibility</p:attrName>
                                        </p:attrNameLst>
                                      </p:cBhvr>
                                      <p:to>
                                        <p:strVal val="visible"/>
                                      </p:to>
                                    </p:set>
                                    <p:animEffect transition="in" filter="wipe(left)">
                                      <p:cBhvr>
                                        <p:cTn id="58" dur="1000"/>
                                        <p:tgtEl>
                                          <p:spTgt spid="14">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4">
                                            <p:txEl>
                                              <p:pRg st="5" end="5"/>
                                            </p:txEl>
                                          </p:spTgt>
                                        </p:tgtEl>
                                        <p:attrNameLst>
                                          <p:attrName>style.visibility</p:attrName>
                                        </p:attrNameLst>
                                      </p:cBhvr>
                                      <p:to>
                                        <p:strVal val="visible"/>
                                      </p:to>
                                    </p:set>
                                    <p:animEffect transition="in" filter="wipe(left)">
                                      <p:cBhvr>
                                        <p:cTn id="63" dur="10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build="p" animBg="1"/>
      <p:bldP spid="14" grpId="0"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B1B1A1BD-BC94-4D92-A07D-937528F370C1}"/>
              </a:ext>
            </a:extLst>
          </p:cNvPr>
          <p:cNvSpPr txBox="1"/>
          <p:nvPr/>
        </p:nvSpPr>
        <p:spPr>
          <a:xfrm>
            <a:off x="324002" y="6169748"/>
            <a:ext cx="11529947" cy="215444"/>
          </a:xfrm>
          <a:prstGeom prst="rect">
            <a:avLst/>
          </a:prstGeom>
          <a:solidFill>
            <a:srgbClr val="21BBEF"/>
          </a:solidFill>
        </p:spPr>
        <p:txBody>
          <a:bodyPr wrap="square" rtlCol="0">
            <a:spAutoFit/>
          </a:bodyPr>
          <a:lstStyle/>
          <a:p>
            <a:r>
              <a:rPr lang="es-ES" sz="800" dirty="0" err="1">
                <a:solidFill>
                  <a:srgbClr val="21BBEF"/>
                </a:solidFill>
              </a:rPr>
              <a:t>hj</a:t>
            </a:r>
            <a:endParaRPr lang="es-ES" sz="800" dirty="0">
              <a:solidFill>
                <a:srgbClr val="21BBEF"/>
              </a:solidFill>
            </a:endParaRPr>
          </a:p>
        </p:txBody>
      </p:sp>
      <p:sp>
        <p:nvSpPr>
          <p:cNvPr id="9" name="CuadroTexto 8">
            <a:extLst>
              <a:ext uri="{FF2B5EF4-FFF2-40B4-BE49-F238E27FC236}">
                <a16:creationId xmlns:a16="http://schemas.microsoft.com/office/drawing/2014/main" id="{72EDE3C4-9A64-4073-923D-8D565B60281B}"/>
              </a:ext>
            </a:extLst>
          </p:cNvPr>
          <p:cNvSpPr txBox="1"/>
          <p:nvPr/>
        </p:nvSpPr>
        <p:spPr>
          <a:xfrm>
            <a:off x="10597133" y="6178563"/>
            <a:ext cx="1516066" cy="384977"/>
          </a:xfrm>
          <a:prstGeom prst="rect">
            <a:avLst/>
          </a:prstGeom>
          <a:noFill/>
        </p:spPr>
        <p:txBody>
          <a:bodyPr wrap="square">
            <a:spAutoFit/>
          </a:bodyPr>
          <a:lstStyle/>
          <a:p>
            <a:pPr algn="ctr">
              <a:lnSpc>
                <a:spcPts val="1200"/>
              </a:lnSpc>
              <a:defRPr/>
            </a:pPr>
            <a:r>
              <a:rPr lang="es-ES" sz="1000" b="1" dirty="0">
                <a:solidFill>
                  <a:schemeClr val="tx1">
                    <a:lumMod val="65000"/>
                    <a:lumOff val="35000"/>
                  </a:schemeClr>
                </a:solidFill>
              </a:rPr>
              <a:t>Dr. Rafael Puerto</a:t>
            </a:r>
          </a:p>
          <a:p>
            <a:pPr algn="ctr">
              <a:lnSpc>
                <a:spcPts val="1200"/>
              </a:lnSpc>
              <a:defRPr/>
            </a:pPr>
            <a:r>
              <a:rPr lang="es-ES" sz="800" dirty="0">
                <a:solidFill>
                  <a:schemeClr val="tx1">
                    <a:lumMod val="65000"/>
                    <a:lumOff val="35000"/>
                  </a:schemeClr>
                </a:solidFill>
              </a:rPr>
              <a:t>@19RafaPuerto96</a:t>
            </a:r>
          </a:p>
        </p:txBody>
      </p:sp>
      <p:pic>
        <p:nvPicPr>
          <p:cNvPr id="10" name="Imagen 2">
            <a:extLst>
              <a:ext uri="{FF2B5EF4-FFF2-40B4-BE49-F238E27FC236}">
                <a16:creationId xmlns:a16="http://schemas.microsoft.com/office/drawing/2014/main" id="{9E30F56F-DF62-4576-A463-31EE9F697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5240" y="5279850"/>
            <a:ext cx="1577959" cy="111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descr="Resultado de imagen de LOGO DEL COLEGIO OFICIAL DE FARMACÉUTICOS DE MALAGA">
            <a:extLst>
              <a:ext uri="{FF2B5EF4-FFF2-40B4-BE49-F238E27FC236}">
                <a16:creationId xmlns:a16="http://schemas.microsoft.com/office/drawing/2014/main" id="{F494B623-7873-41BF-8995-DF0CFAC47F8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4510" y="5975329"/>
            <a:ext cx="666750" cy="671433"/>
          </a:xfrm>
          <a:prstGeom prst="rect">
            <a:avLst/>
          </a:prstGeom>
          <a:noFill/>
        </p:spPr>
      </p:pic>
      <p:pic>
        <p:nvPicPr>
          <p:cNvPr id="12" name="Imagen 11">
            <a:extLst>
              <a:ext uri="{FF2B5EF4-FFF2-40B4-BE49-F238E27FC236}">
                <a16:creationId xmlns:a16="http://schemas.microsoft.com/office/drawing/2014/main" id="{BDF301B9-81EB-4429-8298-A532C4A7C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50" y="5977421"/>
            <a:ext cx="1479550" cy="669496"/>
          </a:xfrm>
          <a:prstGeom prst="rect">
            <a:avLst/>
          </a:prstGeom>
        </p:spPr>
      </p:pic>
      <p:sp>
        <p:nvSpPr>
          <p:cNvPr id="7" name="AutoShape 2">
            <a:extLst>
              <a:ext uri="{FF2B5EF4-FFF2-40B4-BE49-F238E27FC236}">
                <a16:creationId xmlns:a16="http://schemas.microsoft.com/office/drawing/2014/main" id="{E55B2F2D-604F-4ABD-B1D6-FE4943A55613}"/>
              </a:ext>
            </a:extLst>
          </p:cNvPr>
          <p:cNvSpPr>
            <a:spLocks noChangeArrowheads="1"/>
          </p:cNvSpPr>
          <p:nvPr/>
        </p:nvSpPr>
        <p:spPr bwMode="gray">
          <a:xfrm>
            <a:off x="324001" y="537970"/>
            <a:ext cx="5519846" cy="431800"/>
          </a:xfrm>
          <a:prstGeom prst="roundRect">
            <a:avLst>
              <a:gd name="adj" fmla="val 49106"/>
            </a:avLst>
          </a:prstGeom>
          <a:solidFill>
            <a:srgbClr val="CC3399"/>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fontAlgn="base">
              <a:spcBef>
                <a:spcPct val="0"/>
              </a:spcBef>
              <a:spcAft>
                <a:spcPct val="0"/>
              </a:spcAft>
            </a:pPr>
            <a:r>
              <a:rPr lang="es-ES" altLang="es-ES" sz="2400" dirty="0">
                <a:solidFill>
                  <a:srgbClr val="FFFFFF"/>
                </a:solidFill>
              </a:rPr>
              <a:t>Anestésico bucal – </a:t>
            </a:r>
            <a:r>
              <a:rPr lang="es-ES" altLang="es-ES" sz="2000" dirty="0" err="1">
                <a:solidFill>
                  <a:srgbClr val="FFFFFF"/>
                </a:solidFill>
              </a:rPr>
              <a:t>Lidocaina</a:t>
            </a:r>
            <a:r>
              <a:rPr lang="es-ES" altLang="es-ES" sz="2000" dirty="0">
                <a:solidFill>
                  <a:srgbClr val="FFFFFF"/>
                </a:solidFill>
              </a:rPr>
              <a:t> viscosa</a:t>
            </a:r>
          </a:p>
        </p:txBody>
      </p:sp>
      <p:sp>
        <p:nvSpPr>
          <p:cNvPr id="13" name="Text Box 5">
            <a:extLst>
              <a:ext uri="{FF2B5EF4-FFF2-40B4-BE49-F238E27FC236}">
                <a16:creationId xmlns:a16="http://schemas.microsoft.com/office/drawing/2014/main" id="{4A75FAA9-F409-4468-B7EB-E8D074E41449}"/>
              </a:ext>
            </a:extLst>
          </p:cNvPr>
          <p:cNvSpPr txBox="1">
            <a:spLocks noChangeArrowheads="1"/>
          </p:cNvSpPr>
          <p:nvPr/>
        </p:nvSpPr>
        <p:spPr bwMode="auto">
          <a:xfrm>
            <a:off x="324002" y="1162097"/>
            <a:ext cx="7681154" cy="1200329"/>
          </a:xfrm>
          <a:prstGeom prst="rect">
            <a:avLst/>
          </a:prstGeom>
          <a:solidFill>
            <a:srgbClr val="FFFFFF">
              <a:alpha val="60000"/>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0" fontAlgn="base" hangingPunct="0">
              <a:spcBef>
                <a:spcPct val="0"/>
              </a:spcBef>
              <a:spcAft>
                <a:spcPct val="0"/>
              </a:spcAft>
              <a:buClr>
                <a:srgbClr val="FF3399"/>
              </a:buClr>
              <a:buSzPct val="120000"/>
            </a:pPr>
            <a:r>
              <a:rPr lang="es-ES" altLang="es-ES" sz="2400" b="0" dirty="0" err="1"/>
              <a:t>Lidocaina</a:t>
            </a:r>
            <a:r>
              <a:rPr lang="es-ES" altLang="es-ES" sz="2400" b="0" dirty="0"/>
              <a:t> </a:t>
            </a:r>
            <a:r>
              <a:rPr lang="es-ES" altLang="es-ES" sz="2400" b="0" dirty="0" err="1"/>
              <a:t>ClH</a:t>
            </a:r>
            <a:r>
              <a:rPr lang="es-ES" altLang="es-ES" sz="2400" b="0" dirty="0"/>
              <a:t>……………..……	    	   2	%</a:t>
            </a:r>
          </a:p>
          <a:p>
            <a:pPr eaLnBrk="0" fontAlgn="base" hangingPunct="0">
              <a:spcBef>
                <a:spcPct val="0"/>
              </a:spcBef>
              <a:spcAft>
                <a:spcPct val="0"/>
              </a:spcAft>
              <a:buClr>
                <a:srgbClr val="FF3399"/>
              </a:buClr>
              <a:buSzPct val="120000"/>
            </a:pPr>
            <a:r>
              <a:rPr lang="es-ES" altLang="es-ES" sz="2400" b="0" dirty="0"/>
              <a:t>Carboximetilcelulosa…………..		   1	%</a:t>
            </a:r>
          </a:p>
          <a:p>
            <a:pPr eaLnBrk="0" fontAlgn="base" hangingPunct="0">
              <a:spcBef>
                <a:spcPct val="0"/>
              </a:spcBef>
              <a:spcAft>
                <a:spcPct val="0"/>
              </a:spcAft>
              <a:buClr>
                <a:srgbClr val="FF3399"/>
              </a:buClr>
              <a:buSzPct val="120000"/>
            </a:pPr>
            <a:r>
              <a:rPr lang="es-ES" altLang="es-ES" sz="2400" b="0" dirty="0"/>
              <a:t>Agua purificada………………… 		100	ml.</a:t>
            </a:r>
          </a:p>
        </p:txBody>
      </p:sp>
      <p:sp>
        <p:nvSpPr>
          <p:cNvPr id="14" name="Text Box 5">
            <a:extLst>
              <a:ext uri="{FF2B5EF4-FFF2-40B4-BE49-F238E27FC236}">
                <a16:creationId xmlns:a16="http://schemas.microsoft.com/office/drawing/2014/main" id="{6F56A52B-483D-4AD2-9DB2-5322D75E573D}"/>
              </a:ext>
            </a:extLst>
          </p:cNvPr>
          <p:cNvSpPr txBox="1">
            <a:spLocks noChangeArrowheads="1"/>
          </p:cNvSpPr>
          <p:nvPr/>
        </p:nvSpPr>
        <p:spPr bwMode="auto">
          <a:xfrm>
            <a:off x="324000" y="2409839"/>
            <a:ext cx="10066909" cy="2554545"/>
          </a:xfrm>
          <a:prstGeom prst="rect">
            <a:avLst/>
          </a:prstGeom>
          <a:solidFill>
            <a:srgbClr val="FFFFFF">
              <a:alpha val="60000"/>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CC3399"/>
                </a:solidFill>
              </a:rPr>
              <a:t>Tratamiento del dolor asociado a estomatitis aftosa, candidiasis oral y mucositis post-quimioterapia y radioterapia</a:t>
            </a:r>
            <a:endParaRPr lang="es-ES" altLang="es-ES" sz="2000" b="0" dirty="0">
              <a:solidFill>
                <a:srgbClr val="002060"/>
              </a:solidFill>
            </a:endParaRP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Aplicar en forma de enjuagues. Máximo 4 enjuagues diarios. Nunca con una frecuencia superior a cada 3h.</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No comer ni beber nada aproximadamente 30 minutos después de la aplicación</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Gel fluido transparente de muy baja viscosidad</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Utilizar con mucha precaución en enfermos encamados.</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Caducidad 30 días</a:t>
            </a:r>
          </a:p>
        </p:txBody>
      </p:sp>
    </p:spTree>
    <p:extLst>
      <p:ext uri="{BB962C8B-B14F-4D97-AF65-F5344CB8AC3E}">
        <p14:creationId xmlns:p14="http://schemas.microsoft.com/office/powerpoint/2010/main" val="99354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1000"/>
                                        <p:tgtEl>
                                          <p:spTgt spid="13"/>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B1B1A1BD-BC94-4D92-A07D-937528F370C1}"/>
              </a:ext>
            </a:extLst>
          </p:cNvPr>
          <p:cNvSpPr txBox="1"/>
          <p:nvPr/>
        </p:nvSpPr>
        <p:spPr>
          <a:xfrm>
            <a:off x="324002" y="6169748"/>
            <a:ext cx="11529947" cy="215444"/>
          </a:xfrm>
          <a:prstGeom prst="rect">
            <a:avLst/>
          </a:prstGeom>
          <a:solidFill>
            <a:srgbClr val="21BBEF"/>
          </a:solidFill>
        </p:spPr>
        <p:txBody>
          <a:bodyPr wrap="square" rtlCol="0">
            <a:spAutoFit/>
          </a:bodyPr>
          <a:lstStyle/>
          <a:p>
            <a:r>
              <a:rPr lang="es-ES" sz="800" dirty="0" err="1">
                <a:solidFill>
                  <a:srgbClr val="21BBEF"/>
                </a:solidFill>
              </a:rPr>
              <a:t>hj</a:t>
            </a:r>
            <a:endParaRPr lang="es-ES" sz="800" dirty="0">
              <a:solidFill>
                <a:srgbClr val="21BBEF"/>
              </a:solidFill>
            </a:endParaRPr>
          </a:p>
        </p:txBody>
      </p:sp>
      <p:sp>
        <p:nvSpPr>
          <p:cNvPr id="9" name="CuadroTexto 8">
            <a:extLst>
              <a:ext uri="{FF2B5EF4-FFF2-40B4-BE49-F238E27FC236}">
                <a16:creationId xmlns:a16="http://schemas.microsoft.com/office/drawing/2014/main" id="{72EDE3C4-9A64-4073-923D-8D565B60281B}"/>
              </a:ext>
            </a:extLst>
          </p:cNvPr>
          <p:cNvSpPr txBox="1"/>
          <p:nvPr/>
        </p:nvSpPr>
        <p:spPr>
          <a:xfrm>
            <a:off x="10597133" y="6178563"/>
            <a:ext cx="1516066" cy="384977"/>
          </a:xfrm>
          <a:prstGeom prst="rect">
            <a:avLst/>
          </a:prstGeom>
          <a:noFill/>
        </p:spPr>
        <p:txBody>
          <a:bodyPr wrap="square">
            <a:spAutoFit/>
          </a:bodyPr>
          <a:lstStyle/>
          <a:p>
            <a:pPr algn="ctr">
              <a:lnSpc>
                <a:spcPts val="1200"/>
              </a:lnSpc>
              <a:defRPr/>
            </a:pPr>
            <a:r>
              <a:rPr lang="es-ES" sz="1000" b="1" dirty="0">
                <a:solidFill>
                  <a:schemeClr val="tx1">
                    <a:lumMod val="65000"/>
                    <a:lumOff val="35000"/>
                  </a:schemeClr>
                </a:solidFill>
              </a:rPr>
              <a:t>Dr. Rafael Puerto</a:t>
            </a:r>
          </a:p>
          <a:p>
            <a:pPr algn="ctr">
              <a:lnSpc>
                <a:spcPts val="1200"/>
              </a:lnSpc>
              <a:defRPr/>
            </a:pPr>
            <a:r>
              <a:rPr lang="es-ES" sz="800" dirty="0">
                <a:solidFill>
                  <a:schemeClr val="tx1">
                    <a:lumMod val="65000"/>
                    <a:lumOff val="35000"/>
                  </a:schemeClr>
                </a:solidFill>
              </a:rPr>
              <a:t>@19RafaPuerto96</a:t>
            </a:r>
          </a:p>
        </p:txBody>
      </p:sp>
      <p:pic>
        <p:nvPicPr>
          <p:cNvPr id="10" name="Imagen 2">
            <a:extLst>
              <a:ext uri="{FF2B5EF4-FFF2-40B4-BE49-F238E27FC236}">
                <a16:creationId xmlns:a16="http://schemas.microsoft.com/office/drawing/2014/main" id="{9E30F56F-DF62-4576-A463-31EE9F697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5240" y="5279850"/>
            <a:ext cx="1577959" cy="111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descr="Resultado de imagen de LOGO DEL COLEGIO OFICIAL DE FARMACÉUTICOS DE MALAGA">
            <a:extLst>
              <a:ext uri="{FF2B5EF4-FFF2-40B4-BE49-F238E27FC236}">
                <a16:creationId xmlns:a16="http://schemas.microsoft.com/office/drawing/2014/main" id="{F494B623-7873-41BF-8995-DF0CFAC47F8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4510" y="5975329"/>
            <a:ext cx="666750" cy="671433"/>
          </a:xfrm>
          <a:prstGeom prst="rect">
            <a:avLst/>
          </a:prstGeom>
          <a:noFill/>
        </p:spPr>
      </p:pic>
      <p:pic>
        <p:nvPicPr>
          <p:cNvPr id="12" name="Imagen 11">
            <a:extLst>
              <a:ext uri="{FF2B5EF4-FFF2-40B4-BE49-F238E27FC236}">
                <a16:creationId xmlns:a16="http://schemas.microsoft.com/office/drawing/2014/main" id="{BDF301B9-81EB-4429-8298-A532C4A7C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50" y="5977421"/>
            <a:ext cx="1479550" cy="669496"/>
          </a:xfrm>
          <a:prstGeom prst="rect">
            <a:avLst/>
          </a:prstGeom>
        </p:spPr>
      </p:pic>
      <p:sp>
        <p:nvSpPr>
          <p:cNvPr id="7" name="AutoShape 2">
            <a:extLst>
              <a:ext uri="{FF2B5EF4-FFF2-40B4-BE49-F238E27FC236}">
                <a16:creationId xmlns:a16="http://schemas.microsoft.com/office/drawing/2014/main" id="{E55B2F2D-604F-4ABD-B1D6-FE4943A55613}"/>
              </a:ext>
            </a:extLst>
          </p:cNvPr>
          <p:cNvSpPr>
            <a:spLocks noChangeArrowheads="1"/>
          </p:cNvSpPr>
          <p:nvPr/>
        </p:nvSpPr>
        <p:spPr bwMode="gray">
          <a:xfrm>
            <a:off x="324001" y="537970"/>
            <a:ext cx="5519846" cy="431800"/>
          </a:xfrm>
          <a:prstGeom prst="roundRect">
            <a:avLst>
              <a:gd name="adj" fmla="val 49106"/>
            </a:avLst>
          </a:prstGeom>
          <a:solidFill>
            <a:srgbClr val="CC3399"/>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fontAlgn="base">
              <a:spcBef>
                <a:spcPct val="0"/>
              </a:spcBef>
              <a:spcAft>
                <a:spcPct val="0"/>
              </a:spcAft>
            </a:pPr>
            <a:r>
              <a:rPr lang="es-ES" altLang="es-ES" sz="2400" dirty="0">
                <a:solidFill>
                  <a:srgbClr val="FFFFFF"/>
                </a:solidFill>
              </a:rPr>
              <a:t>Anestésico bucal – </a:t>
            </a:r>
            <a:r>
              <a:rPr lang="es-ES" altLang="es-ES" sz="2000" dirty="0" err="1">
                <a:solidFill>
                  <a:srgbClr val="FFFFFF"/>
                </a:solidFill>
              </a:rPr>
              <a:t>Lidocaina</a:t>
            </a:r>
            <a:r>
              <a:rPr lang="es-ES" altLang="es-ES" sz="2000" dirty="0">
                <a:solidFill>
                  <a:srgbClr val="FFFFFF"/>
                </a:solidFill>
              </a:rPr>
              <a:t> viscosa</a:t>
            </a:r>
          </a:p>
        </p:txBody>
      </p:sp>
      <p:sp>
        <p:nvSpPr>
          <p:cNvPr id="13" name="Text Box 5">
            <a:extLst>
              <a:ext uri="{FF2B5EF4-FFF2-40B4-BE49-F238E27FC236}">
                <a16:creationId xmlns:a16="http://schemas.microsoft.com/office/drawing/2014/main" id="{4A75FAA9-F409-4468-B7EB-E8D074E41449}"/>
              </a:ext>
            </a:extLst>
          </p:cNvPr>
          <p:cNvSpPr txBox="1">
            <a:spLocks noChangeArrowheads="1"/>
          </p:cNvSpPr>
          <p:nvPr/>
        </p:nvSpPr>
        <p:spPr bwMode="auto">
          <a:xfrm>
            <a:off x="324001" y="1162097"/>
            <a:ext cx="10066907" cy="2308324"/>
          </a:xfrm>
          <a:prstGeom prst="rect">
            <a:avLst/>
          </a:prstGeom>
          <a:solidFill>
            <a:srgbClr val="FFFFFF">
              <a:alpha val="60000"/>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0" fontAlgn="base" hangingPunct="0">
              <a:spcBef>
                <a:spcPct val="0"/>
              </a:spcBef>
              <a:spcAft>
                <a:spcPct val="0"/>
              </a:spcAft>
              <a:buClr>
                <a:srgbClr val="FF3399"/>
              </a:buClr>
              <a:buSzPct val="120000"/>
            </a:pPr>
            <a:r>
              <a:rPr lang="es-ES" altLang="es-ES" sz="2400" b="0" dirty="0" err="1"/>
              <a:t>Lidocaina</a:t>
            </a:r>
            <a:r>
              <a:rPr lang="es-ES" altLang="es-ES" sz="2400" b="0" dirty="0"/>
              <a:t> </a:t>
            </a:r>
            <a:r>
              <a:rPr lang="es-ES" altLang="es-ES" sz="2400" b="0" dirty="0" err="1"/>
              <a:t>ClH</a:t>
            </a:r>
            <a:r>
              <a:rPr lang="es-ES" altLang="es-ES" sz="2400" b="0" dirty="0"/>
              <a:t>……………..……	    	   2		%</a:t>
            </a:r>
          </a:p>
          <a:p>
            <a:pPr eaLnBrk="0" fontAlgn="base" hangingPunct="0">
              <a:spcBef>
                <a:spcPct val="0"/>
              </a:spcBef>
              <a:spcAft>
                <a:spcPct val="0"/>
              </a:spcAft>
              <a:buClr>
                <a:srgbClr val="FF3399"/>
              </a:buClr>
              <a:buSzPct val="120000"/>
            </a:pPr>
            <a:r>
              <a:rPr lang="es-ES" altLang="es-ES" sz="2400" b="0" dirty="0">
                <a:solidFill>
                  <a:srgbClr val="CC3399"/>
                </a:solidFill>
              </a:rPr>
              <a:t>Ácido hialurónico……………….		   0,5		%  </a:t>
            </a:r>
            <a:r>
              <a:rPr lang="es-ES" altLang="es-ES" sz="1800" dirty="0">
                <a:solidFill>
                  <a:srgbClr val="002060"/>
                </a:solidFill>
              </a:rPr>
              <a:t>(opcional)</a:t>
            </a:r>
          </a:p>
          <a:p>
            <a:pPr eaLnBrk="0" fontAlgn="base" hangingPunct="0">
              <a:spcBef>
                <a:spcPct val="0"/>
              </a:spcBef>
              <a:spcAft>
                <a:spcPct val="0"/>
              </a:spcAft>
              <a:buClr>
                <a:srgbClr val="FF3399"/>
              </a:buClr>
              <a:buSzPct val="120000"/>
            </a:pPr>
            <a:r>
              <a:rPr lang="es-ES" altLang="es-ES" sz="2400" b="0" dirty="0">
                <a:solidFill>
                  <a:srgbClr val="CC3399"/>
                </a:solidFill>
              </a:rPr>
              <a:t>Nistatina …………………………	          100.000 	UI/ml </a:t>
            </a:r>
            <a:r>
              <a:rPr lang="es-ES" altLang="es-ES" sz="1800" dirty="0">
                <a:solidFill>
                  <a:srgbClr val="002060"/>
                </a:solidFill>
              </a:rPr>
              <a:t>(opcional)</a:t>
            </a:r>
            <a:endParaRPr lang="es-ES" altLang="es-ES" sz="2400" b="0" dirty="0">
              <a:solidFill>
                <a:srgbClr val="002060"/>
              </a:solidFill>
            </a:endParaRPr>
          </a:p>
          <a:p>
            <a:pPr eaLnBrk="0" fontAlgn="base" hangingPunct="0">
              <a:spcBef>
                <a:spcPct val="0"/>
              </a:spcBef>
              <a:spcAft>
                <a:spcPct val="0"/>
              </a:spcAft>
              <a:buClr>
                <a:srgbClr val="FF3399"/>
              </a:buClr>
              <a:buSzPct val="120000"/>
            </a:pPr>
            <a:r>
              <a:rPr lang="es-ES" altLang="es-ES" sz="2400" b="0" dirty="0">
                <a:solidFill>
                  <a:srgbClr val="CC3399"/>
                </a:solidFill>
              </a:rPr>
              <a:t>Neomicina sulfato………………		   0,1		% </a:t>
            </a:r>
            <a:r>
              <a:rPr lang="es-ES" altLang="es-ES" sz="1800" dirty="0">
                <a:solidFill>
                  <a:srgbClr val="002060"/>
                </a:solidFill>
              </a:rPr>
              <a:t>(opcional)</a:t>
            </a:r>
            <a:endParaRPr lang="es-ES" altLang="es-ES" sz="2400" b="0" dirty="0">
              <a:solidFill>
                <a:srgbClr val="002060"/>
              </a:solidFill>
            </a:endParaRPr>
          </a:p>
          <a:p>
            <a:pPr eaLnBrk="0" fontAlgn="base" hangingPunct="0">
              <a:spcBef>
                <a:spcPct val="0"/>
              </a:spcBef>
              <a:spcAft>
                <a:spcPct val="0"/>
              </a:spcAft>
              <a:buClr>
                <a:srgbClr val="FF3399"/>
              </a:buClr>
              <a:buSzPct val="120000"/>
            </a:pPr>
            <a:r>
              <a:rPr lang="es-ES" altLang="es-ES" sz="2400" b="0" dirty="0"/>
              <a:t>Carboximetilcelulosa…………..		   1		%</a:t>
            </a:r>
          </a:p>
          <a:p>
            <a:pPr eaLnBrk="0" fontAlgn="base" hangingPunct="0">
              <a:spcBef>
                <a:spcPct val="0"/>
              </a:spcBef>
              <a:spcAft>
                <a:spcPct val="0"/>
              </a:spcAft>
              <a:buClr>
                <a:srgbClr val="FF3399"/>
              </a:buClr>
              <a:buSzPct val="120000"/>
            </a:pPr>
            <a:r>
              <a:rPr lang="es-ES" altLang="es-ES" sz="2400" b="0" dirty="0"/>
              <a:t>Agua purificada………………… 	          100		ml.</a:t>
            </a:r>
          </a:p>
        </p:txBody>
      </p:sp>
      <p:sp>
        <p:nvSpPr>
          <p:cNvPr id="14" name="Text Box 5">
            <a:extLst>
              <a:ext uri="{FF2B5EF4-FFF2-40B4-BE49-F238E27FC236}">
                <a16:creationId xmlns:a16="http://schemas.microsoft.com/office/drawing/2014/main" id="{6F56A52B-483D-4AD2-9DB2-5322D75E573D}"/>
              </a:ext>
            </a:extLst>
          </p:cNvPr>
          <p:cNvSpPr txBox="1">
            <a:spLocks noChangeArrowheads="1"/>
          </p:cNvSpPr>
          <p:nvPr/>
        </p:nvSpPr>
        <p:spPr bwMode="auto">
          <a:xfrm>
            <a:off x="323999" y="3810058"/>
            <a:ext cx="10066909" cy="1938992"/>
          </a:xfrm>
          <a:prstGeom prst="rect">
            <a:avLst/>
          </a:prstGeom>
          <a:solidFill>
            <a:srgbClr val="FFFFFF">
              <a:alpha val="60000"/>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CC3399"/>
                </a:solidFill>
              </a:rPr>
              <a:t>Tratamiento del dolor asociado a estomatitis aftosa, candidiasis oral y mucositis post-quimioterapia y radioterapia</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Tres opciones complementarias en caso de</a:t>
            </a:r>
          </a:p>
          <a:p>
            <a:pPr marL="1085850" lvl="1"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CC3399"/>
                </a:solidFill>
              </a:rPr>
              <a:t>Acido Hialurónico</a:t>
            </a:r>
            <a:r>
              <a:rPr lang="es-ES" altLang="es-ES" sz="2000" b="0" dirty="0">
                <a:solidFill>
                  <a:srgbClr val="002060"/>
                </a:solidFill>
              </a:rPr>
              <a:t>: En proceso de cicatrización, regeneración tisular</a:t>
            </a:r>
          </a:p>
          <a:p>
            <a:pPr marL="1085850" lvl="1"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CC3399"/>
                </a:solidFill>
              </a:rPr>
              <a:t>Nistatina</a:t>
            </a:r>
            <a:r>
              <a:rPr lang="es-ES" altLang="es-ES" sz="2000" b="0" dirty="0">
                <a:solidFill>
                  <a:srgbClr val="002060"/>
                </a:solidFill>
              </a:rPr>
              <a:t>: Procesos de candidiasis oportunistas tras procesos  quimio o </a:t>
            </a:r>
            <a:r>
              <a:rPr lang="es-ES" altLang="es-ES" sz="2000" b="0" dirty="0" err="1">
                <a:solidFill>
                  <a:srgbClr val="002060"/>
                </a:solidFill>
              </a:rPr>
              <a:t>radiot</a:t>
            </a:r>
            <a:r>
              <a:rPr lang="es-ES" altLang="es-ES" sz="2000" b="0" dirty="0">
                <a:solidFill>
                  <a:srgbClr val="002060"/>
                </a:solidFill>
              </a:rPr>
              <a:t>.</a:t>
            </a:r>
          </a:p>
          <a:p>
            <a:pPr marL="1085850" lvl="1"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CC3399"/>
                </a:solidFill>
              </a:rPr>
              <a:t>Neomicina</a:t>
            </a:r>
            <a:r>
              <a:rPr lang="es-ES" altLang="es-ES" sz="2000" b="0" dirty="0">
                <a:solidFill>
                  <a:srgbClr val="002060"/>
                </a:solidFill>
              </a:rPr>
              <a:t>: Infecciones oportunistas bacterianas</a:t>
            </a:r>
          </a:p>
        </p:txBody>
      </p:sp>
      <p:pic>
        <p:nvPicPr>
          <p:cNvPr id="15" name="Picture 4" descr="foto 4">
            <a:extLst>
              <a:ext uri="{FF2B5EF4-FFF2-40B4-BE49-F238E27FC236}">
                <a16:creationId xmlns:a16="http://schemas.microsoft.com/office/drawing/2014/main" id="{A3225788-30B1-45AD-A6A5-C7C5FF385D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80636" y="2386506"/>
            <a:ext cx="2373312"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553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1000"/>
                                        <p:tgtEl>
                                          <p:spTgt spid="13"/>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B1B1A1BD-BC94-4D92-A07D-937528F370C1}"/>
              </a:ext>
            </a:extLst>
          </p:cNvPr>
          <p:cNvSpPr txBox="1"/>
          <p:nvPr/>
        </p:nvSpPr>
        <p:spPr>
          <a:xfrm>
            <a:off x="324002" y="6169748"/>
            <a:ext cx="11529947" cy="215444"/>
          </a:xfrm>
          <a:prstGeom prst="rect">
            <a:avLst/>
          </a:prstGeom>
          <a:solidFill>
            <a:srgbClr val="21BBEF"/>
          </a:solidFill>
        </p:spPr>
        <p:txBody>
          <a:bodyPr wrap="square" rtlCol="0">
            <a:spAutoFit/>
          </a:bodyPr>
          <a:lstStyle/>
          <a:p>
            <a:r>
              <a:rPr lang="es-ES" sz="800" dirty="0" err="1">
                <a:solidFill>
                  <a:srgbClr val="21BBEF"/>
                </a:solidFill>
              </a:rPr>
              <a:t>hj</a:t>
            </a:r>
            <a:endParaRPr lang="es-ES" sz="800" dirty="0">
              <a:solidFill>
                <a:srgbClr val="21BBEF"/>
              </a:solidFill>
            </a:endParaRPr>
          </a:p>
        </p:txBody>
      </p:sp>
      <p:sp>
        <p:nvSpPr>
          <p:cNvPr id="9" name="CuadroTexto 8">
            <a:extLst>
              <a:ext uri="{FF2B5EF4-FFF2-40B4-BE49-F238E27FC236}">
                <a16:creationId xmlns:a16="http://schemas.microsoft.com/office/drawing/2014/main" id="{72EDE3C4-9A64-4073-923D-8D565B60281B}"/>
              </a:ext>
            </a:extLst>
          </p:cNvPr>
          <p:cNvSpPr txBox="1"/>
          <p:nvPr/>
        </p:nvSpPr>
        <p:spPr>
          <a:xfrm>
            <a:off x="10597133" y="6178563"/>
            <a:ext cx="1516066" cy="384977"/>
          </a:xfrm>
          <a:prstGeom prst="rect">
            <a:avLst/>
          </a:prstGeom>
          <a:noFill/>
        </p:spPr>
        <p:txBody>
          <a:bodyPr wrap="square">
            <a:spAutoFit/>
          </a:bodyPr>
          <a:lstStyle/>
          <a:p>
            <a:pPr algn="ctr">
              <a:lnSpc>
                <a:spcPts val="1200"/>
              </a:lnSpc>
              <a:defRPr/>
            </a:pPr>
            <a:r>
              <a:rPr lang="es-ES" sz="1000" b="1" dirty="0">
                <a:solidFill>
                  <a:schemeClr val="tx1">
                    <a:lumMod val="65000"/>
                    <a:lumOff val="35000"/>
                  </a:schemeClr>
                </a:solidFill>
              </a:rPr>
              <a:t>Dr. Rafael Puerto</a:t>
            </a:r>
          </a:p>
          <a:p>
            <a:pPr algn="ctr">
              <a:lnSpc>
                <a:spcPts val="1200"/>
              </a:lnSpc>
              <a:defRPr/>
            </a:pPr>
            <a:r>
              <a:rPr lang="es-ES" sz="800" dirty="0">
                <a:solidFill>
                  <a:schemeClr val="tx1">
                    <a:lumMod val="65000"/>
                    <a:lumOff val="35000"/>
                  </a:schemeClr>
                </a:solidFill>
              </a:rPr>
              <a:t>@19RafaPuerto96</a:t>
            </a:r>
          </a:p>
        </p:txBody>
      </p:sp>
      <p:pic>
        <p:nvPicPr>
          <p:cNvPr id="10" name="Imagen 2">
            <a:extLst>
              <a:ext uri="{FF2B5EF4-FFF2-40B4-BE49-F238E27FC236}">
                <a16:creationId xmlns:a16="http://schemas.microsoft.com/office/drawing/2014/main" id="{9E30F56F-DF62-4576-A463-31EE9F697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5240" y="5279850"/>
            <a:ext cx="1577959" cy="111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descr="Resultado de imagen de LOGO DEL COLEGIO OFICIAL DE FARMACÉUTICOS DE MALAGA">
            <a:extLst>
              <a:ext uri="{FF2B5EF4-FFF2-40B4-BE49-F238E27FC236}">
                <a16:creationId xmlns:a16="http://schemas.microsoft.com/office/drawing/2014/main" id="{F494B623-7873-41BF-8995-DF0CFAC47F8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4510" y="5975329"/>
            <a:ext cx="666750" cy="671433"/>
          </a:xfrm>
          <a:prstGeom prst="rect">
            <a:avLst/>
          </a:prstGeom>
          <a:noFill/>
        </p:spPr>
      </p:pic>
      <p:pic>
        <p:nvPicPr>
          <p:cNvPr id="12" name="Imagen 11">
            <a:extLst>
              <a:ext uri="{FF2B5EF4-FFF2-40B4-BE49-F238E27FC236}">
                <a16:creationId xmlns:a16="http://schemas.microsoft.com/office/drawing/2014/main" id="{BDF301B9-81EB-4429-8298-A532C4A7C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50" y="5977421"/>
            <a:ext cx="1479550" cy="669496"/>
          </a:xfrm>
          <a:prstGeom prst="rect">
            <a:avLst/>
          </a:prstGeom>
        </p:spPr>
      </p:pic>
      <p:sp>
        <p:nvSpPr>
          <p:cNvPr id="7" name="AutoShape 2">
            <a:extLst>
              <a:ext uri="{FF2B5EF4-FFF2-40B4-BE49-F238E27FC236}">
                <a16:creationId xmlns:a16="http://schemas.microsoft.com/office/drawing/2014/main" id="{E55B2F2D-604F-4ABD-B1D6-FE4943A55613}"/>
              </a:ext>
            </a:extLst>
          </p:cNvPr>
          <p:cNvSpPr>
            <a:spLocks noChangeArrowheads="1"/>
          </p:cNvSpPr>
          <p:nvPr/>
        </p:nvSpPr>
        <p:spPr bwMode="gray">
          <a:xfrm>
            <a:off x="324001" y="537970"/>
            <a:ext cx="3666108" cy="431800"/>
          </a:xfrm>
          <a:prstGeom prst="roundRect">
            <a:avLst>
              <a:gd name="adj" fmla="val 49106"/>
            </a:avLst>
          </a:prstGeom>
          <a:solidFill>
            <a:srgbClr val="CC3399"/>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fontAlgn="base">
              <a:spcBef>
                <a:spcPct val="0"/>
              </a:spcBef>
              <a:spcAft>
                <a:spcPct val="0"/>
              </a:spcAft>
            </a:pPr>
            <a:r>
              <a:rPr lang="es-ES" altLang="es-ES" sz="2400" dirty="0">
                <a:solidFill>
                  <a:srgbClr val="FFFFFF"/>
                </a:solidFill>
              </a:rPr>
              <a:t>Solución demulcente</a:t>
            </a:r>
            <a:endParaRPr lang="es-ES" altLang="es-ES" sz="2000" dirty="0">
              <a:solidFill>
                <a:srgbClr val="FFFFFF"/>
              </a:solidFill>
            </a:endParaRPr>
          </a:p>
        </p:txBody>
      </p:sp>
      <p:sp>
        <p:nvSpPr>
          <p:cNvPr id="13" name="Text Box 5">
            <a:extLst>
              <a:ext uri="{FF2B5EF4-FFF2-40B4-BE49-F238E27FC236}">
                <a16:creationId xmlns:a16="http://schemas.microsoft.com/office/drawing/2014/main" id="{4A75FAA9-F409-4468-B7EB-E8D074E41449}"/>
              </a:ext>
            </a:extLst>
          </p:cNvPr>
          <p:cNvSpPr txBox="1">
            <a:spLocks noChangeArrowheads="1"/>
          </p:cNvSpPr>
          <p:nvPr/>
        </p:nvSpPr>
        <p:spPr bwMode="auto">
          <a:xfrm>
            <a:off x="324001" y="1162097"/>
            <a:ext cx="10066907" cy="1569660"/>
          </a:xfrm>
          <a:prstGeom prst="rect">
            <a:avLst/>
          </a:prstGeom>
          <a:solidFill>
            <a:srgbClr val="FFFFFF">
              <a:alpha val="60000"/>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0" fontAlgn="base" hangingPunct="0">
              <a:spcBef>
                <a:spcPct val="0"/>
              </a:spcBef>
              <a:spcAft>
                <a:spcPct val="0"/>
              </a:spcAft>
              <a:buClr>
                <a:srgbClr val="FF3399"/>
              </a:buClr>
              <a:buSzPct val="120000"/>
            </a:pPr>
            <a:r>
              <a:rPr lang="es-ES" altLang="es-ES" sz="2400" b="0" dirty="0" err="1"/>
              <a:t>Biborato</a:t>
            </a:r>
            <a:r>
              <a:rPr lang="es-ES" altLang="es-ES" sz="2400" b="0" dirty="0"/>
              <a:t> sódico……………..…..	    	    3		%</a:t>
            </a:r>
          </a:p>
          <a:p>
            <a:pPr eaLnBrk="0" fontAlgn="base" hangingPunct="0">
              <a:spcBef>
                <a:spcPct val="0"/>
              </a:spcBef>
              <a:spcAft>
                <a:spcPct val="0"/>
              </a:spcAft>
              <a:buClr>
                <a:srgbClr val="FF3399"/>
              </a:buClr>
              <a:buSzPct val="120000"/>
            </a:pPr>
            <a:r>
              <a:rPr lang="es-ES" altLang="es-ES" sz="2400" b="0" dirty="0" err="1">
                <a:solidFill>
                  <a:srgbClr val="002060"/>
                </a:solidFill>
              </a:rPr>
              <a:t>Lidocaina</a:t>
            </a:r>
            <a:r>
              <a:rPr lang="es-ES" altLang="es-ES" sz="2400" b="0" dirty="0">
                <a:solidFill>
                  <a:srgbClr val="002060"/>
                </a:solidFill>
              </a:rPr>
              <a:t>……………………..….		    1		%  </a:t>
            </a:r>
          </a:p>
          <a:p>
            <a:pPr eaLnBrk="0" fontAlgn="base" hangingPunct="0">
              <a:spcBef>
                <a:spcPct val="0"/>
              </a:spcBef>
              <a:spcAft>
                <a:spcPct val="0"/>
              </a:spcAft>
              <a:buClr>
                <a:srgbClr val="FF3399"/>
              </a:buClr>
              <a:buSzPct val="120000"/>
            </a:pPr>
            <a:r>
              <a:rPr lang="es-ES" altLang="es-ES" sz="2400" b="0" dirty="0">
                <a:solidFill>
                  <a:srgbClr val="002060"/>
                </a:solidFill>
              </a:rPr>
              <a:t>Miel rosada ……………………..		  20		%	          </a:t>
            </a:r>
          </a:p>
          <a:p>
            <a:pPr eaLnBrk="0" fontAlgn="base" hangingPunct="0">
              <a:spcBef>
                <a:spcPct val="0"/>
              </a:spcBef>
              <a:spcAft>
                <a:spcPct val="0"/>
              </a:spcAft>
              <a:buClr>
                <a:srgbClr val="FF3399"/>
              </a:buClr>
              <a:buSzPct val="120000"/>
            </a:pPr>
            <a:r>
              <a:rPr lang="es-ES" altLang="es-ES" sz="2400" b="0" dirty="0">
                <a:solidFill>
                  <a:srgbClr val="002060"/>
                </a:solidFill>
              </a:rPr>
              <a:t>Cocimiento de </a:t>
            </a:r>
            <a:r>
              <a:rPr lang="es-ES" altLang="es-ES" sz="2400" b="0" dirty="0" err="1">
                <a:solidFill>
                  <a:srgbClr val="002060"/>
                </a:solidFill>
              </a:rPr>
              <a:t>Llanten</a:t>
            </a:r>
            <a:r>
              <a:rPr lang="es-ES" altLang="es-ES" sz="2400" b="0" dirty="0">
                <a:solidFill>
                  <a:srgbClr val="002060"/>
                </a:solidFill>
              </a:rPr>
              <a:t>…</a:t>
            </a:r>
            <a:r>
              <a:rPr lang="es-ES" altLang="es-ES" sz="2400" b="0" dirty="0" err="1">
                <a:solidFill>
                  <a:srgbClr val="002060"/>
                </a:solidFill>
              </a:rPr>
              <a:t>c.s.p</a:t>
            </a:r>
            <a:r>
              <a:rPr lang="es-ES" altLang="es-ES" sz="2400" b="0" dirty="0">
                <a:solidFill>
                  <a:srgbClr val="002060"/>
                </a:solidFill>
              </a:rPr>
              <a:t>…	           200	 	ml</a:t>
            </a:r>
          </a:p>
        </p:txBody>
      </p:sp>
      <p:sp>
        <p:nvSpPr>
          <p:cNvPr id="14" name="Text Box 5">
            <a:extLst>
              <a:ext uri="{FF2B5EF4-FFF2-40B4-BE49-F238E27FC236}">
                <a16:creationId xmlns:a16="http://schemas.microsoft.com/office/drawing/2014/main" id="{6F56A52B-483D-4AD2-9DB2-5322D75E573D}"/>
              </a:ext>
            </a:extLst>
          </p:cNvPr>
          <p:cNvSpPr txBox="1">
            <a:spLocks noChangeArrowheads="1"/>
          </p:cNvSpPr>
          <p:nvPr/>
        </p:nvSpPr>
        <p:spPr bwMode="auto">
          <a:xfrm>
            <a:off x="323999" y="2924084"/>
            <a:ext cx="10066909" cy="2246769"/>
          </a:xfrm>
          <a:prstGeom prst="rect">
            <a:avLst/>
          </a:prstGeom>
          <a:solidFill>
            <a:srgbClr val="FFFFFF">
              <a:alpha val="60000"/>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CC3399"/>
                </a:solidFill>
              </a:rPr>
              <a:t>Solución astringente, antiséptica y demulcente</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Indicada en estomatitis aftosa, muchas veces producida por quimioterapia; síndrome de la boca ardiente (</a:t>
            </a:r>
            <a:r>
              <a:rPr lang="es-ES" altLang="es-ES" sz="2000" b="0" dirty="0" err="1">
                <a:solidFill>
                  <a:srgbClr val="002060"/>
                </a:solidFill>
              </a:rPr>
              <a:t>Glosodinia</a:t>
            </a:r>
            <a:r>
              <a:rPr lang="es-ES" altLang="es-ES" sz="2000" b="0" dirty="0">
                <a:solidFill>
                  <a:srgbClr val="002060"/>
                </a:solidFill>
              </a:rPr>
              <a:t>) y otras irritaciones de la mucosa bucal</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Solución transparente de color marrón oscuro para enjuagues.</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No aplicar </a:t>
            </a:r>
            <a:r>
              <a:rPr lang="es-ES" altLang="es-ES" sz="2000" b="0" dirty="0" err="1">
                <a:solidFill>
                  <a:srgbClr val="002060"/>
                </a:solidFill>
              </a:rPr>
              <a:t>ne</a:t>
            </a:r>
            <a:r>
              <a:rPr lang="es-ES" altLang="es-ES" sz="2000" b="0" dirty="0">
                <a:solidFill>
                  <a:srgbClr val="002060"/>
                </a:solidFill>
              </a:rPr>
              <a:t> niños menores de 3 años</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Conservar en envase topacio</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Recomendado conservar en frigo.</a:t>
            </a:r>
          </a:p>
        </p:txBody>
      </p:sp>
    </p:spTree>
    <p:extLst>
      <p:ext uri="{BB962C8B-B14F-4D97-AF65-F5344CB8AC3E}">
        <p14:creationId xmlns:p14="http://schemas.microsoft.com/office/powerpoint/2010/main" val="290395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bg/>
                                          </p:spTgt>
                                        </p:tgtEl>
                                        <p:attrNameLst>
                                          <p:attrName>style.visibility</p:attrName>
                                        </p:attrNameLst>
                                      </p:cBhvr>
                                      <p:to>
                                        <p:strVal val="visible"/>
                                      </p:to>
                                    </p:set>
                                    <p:animEffect transition="in" filter="wipe(left)">
                                      <p:cBhvr>
                                        <p:cTn id="11" dur="1000"/>
                                        <p:tgtEl>
                                          <p:spTgt spid="13">
                                            <p:bg/>
                                          </p:spTgt>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1000"/>
                                        <p:tgtEl>
                                          <p:spTgt spid="13">
                                            <p:txEl>
                                              <p:pRg st="0" end="0"/>
                                            </p:txEl>
                                          </p:spTgt>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wipe(left)">
                                      <p:cBhvr>
                                        <p:cTn id="19" dur="1000"/>
                                        <p:tgtEl>
                                          <p:spTgt spid="13">
                                            <p:txEl>
                                              <p:pRg st="1" end="1"/>
                                            </p:txEl>
                                          </p:spTgt>
                                        </p:tgtEl>
                                      </p:cBhvr>
                                    </p:animEffect>
                                  </p:childTnLst>
                                </p:cTn>
                              </p:par>
                            </p:childTnLst>
                          </p:cTn>
                        </p:par>
                        <p:par>
                          <p:cTn id="20" fill="hold">
                            <p:stCondLst>
                              <p:cond delay="3500"/>
                            </p:stCondLst>
                            <p:childTnLst>
                              <p:par>
                                <p:cTn id="21" presetID="22" presetClass="entr" presetSubtype="8" fill="hold" grpId="0" nodeType="after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animEffect transition="in" filter="wipe(left)">
                                      <p:cBhvr>
                                        <p:cTn id="23" dur="1000"/>
                                        <p:tgtEl>
                                          <p:spTgt spid="13">
                                            <p:txEl>
                                              <p:pRg st="2" end="2"/>
                                            </p:txEl>
                                          </p:spTgt>
                                        </p:tgtEl>
                                      </p:cBhvr>
                                    </p:animEffect>
                                  </p:childTnLst>
                                </p:cTn>
                              </p:par>
                            </p:childTnLst>
                          </p:cTn>
                        </p:par>
                        <p:par>
                          <p:cTn id="24" fill="hold">
                            <p:stCondLst>
                              <p:cond delay="4500"/>
                            </p:stCondLst>
                            <p:childTnLst>
                              <p:par>
                                <p:cTn id="25" presetID="22" presetClass="entr" presetSubtype="8" fill="hold" grpId="0" nodeType="after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wipe(left)">
                                      <p:cBhvr>
                                        <p:cTn id="27" dur="1000"/>
                                        <p:tgtEl>
                                          <p:spTgt spid="13">
                                            <p:txEl>
                                              <p:pRg st="3" end="3"/>
                                            </p:txEl>
                                          </p:spTgt>
                                        </p:tgtEl>
                                      </p:cBhvr>
                                    </p:animEffect>
                                  </p:childTnLst>
                                </p:cTn>
                              </p:par>
                            </p:childTnLst>
                          </p:cTn>
                        </p:par>
                        <p:par>
                          <p:cTn id="28" fill="hold">
                            <p:stCondLst>
                              <p:cond delay="5500"/>
                            </p:stCondLst>
                            <p:childTnLst>
                              <p:par>
                                <p:cTn id="29" presetID="22" presetClass="entr" presetSubtype="8" fill="hold" grpId="0" nodeType="afterEffect">
                                  <p:stCondLst>
                                    <p:cond delay="0"/>
                                  </p:stCondLst>
                                  <p:childTnLst>
                                    <p:set>
                                      <p:cBhvr>
                                        <p:cTn id="30" dur="1" fill="hold">
                                          <p:stCondLst>
                                            <p:cond delay="0"/>
                                          </p:stCondLst>
                                        </p:cTn>
                                        <p:tgtEl>
                                          <p:spTgt spid="14">
                                            <p:bg/>
                                          </p:spTgt>
                                        </p:tgtEl>
                                        <p:attrNameLst>
                                          <p:attrName>style.visibility</p:attrName>
                                        </p:attrNameLst>
                                      </p:cBhvr>
                                      <p:to>
                                        <p:strVal val="visible"/>
                                      </p:to>
                                    </p:set>
                                    <p:animEffect transition="in" filter="wipe(left)">
                                      <p:cBhvr>
                                        <p:cTn id="31" dur="1000"/>
                                        <p:tgtEl>
                                          <p:spTgt spid="14">
                                            <p:bg/>
                                          </p:spTgt>
                                        </p:tgtEl>
                                      </p:cBhvr>
                                    </p:animEffect>
                                  </p:childTnLst>
                                </p:cTn>
                              </p:par>
                            </p:childTnLst>
                          </p:cTn>
                        </p:par>
                        <p:par>
                          <p:cTn id="32" fill="hold">
                            <p:stCondLst>
                              <p:cond delay="6500"/>
                            </p:stCondLst>
                            <p:childTnLst>
                              <p:par>
                                <p:cTn id="33" presetID="22" presetClass="entr" presetSubtype="8" fill="hold" grpId="0" nodeType="after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wipe(left)">
                                      <p:cBhvr>
                                        <p:cTn id="35" dur="1000"/>
                                        <p:tgtEl>
                                          <p:spTgt spid="14">
                                            <p:txEl>
                                              <p:pRg st="0" end="0"/>
                                            </p:txEl>
                                          </p:spTgt>
                                        </p:tgtEl>
                                      </p:cBhvr>
                                    </p:animEffect>
                                  </p:childTnLst>
                                </p:cTn>
                              </p:par>
                            </p:childTnLst>
                          </p:cTn>
                        </p:par>
                        <p:par>
                          <p:cTn id="36" fill="hold">
                            <p:stCondLst>
                              <p:cond delay="7500"/>
                            </p:stCondLst>
                            <p:childTnLst>
                              <p:par>
                                <p:cTn id="37" presetID="22" presetClass="entr" presetSubtype="8" fill="hold" grpId="0" nodeType="afterEffect">
                                  <p:stCondLst>
                                    <p:cond delay="0"/>
                                  </p:stCondLst>
                                  <p:childTnLst>
                                    <p:set>
                                      <p:cBhvr>
                                        <p:cTn id="38" dur="1" fill="hold">
                                          <p:stCondLst>
                                            <p:cond delay="0"/>
                                          </p:stCondLst>
                                        </p:cTn>
                                        <p:tgtEl>
                                          <p:spTgt spid="14">
                                            <p:txEl>
                                              <p:pRg st="1" end="1"/>
                                            </p:txEl>
                                          </p:spTgt>
                                        </p:tgtEl>
                                        <p:attrNameLst>
                                          <p:attrName>style.visibility</p:attrName>
                                        </p:attrNameLst>
                                      </p:cBhvr>
                                      <p:to>
                                        <p:strVal val="visible"/>
                                      </p:to>
                                    </p:set>
                                    <p:animEffect transition="in" filter="wipe(left)">
                                      <p:cBhvr>
                                        <p:cTn id="39" dur="1000"/>
                                        <p:tgtEl>
                                          <p:spTgt spid="14">
                                            <p:txEl>
                                              <p:pRg st="1" end="1"/>
                                            </p:txEl>
                                          </p:spTgt>
                                        </p:tgtEl>
                                      </p:cBhvr>
                                    </p:animEffect>
                                  </p:childTnLst>
                                </p:cTn>
                              </p:par>
                            </p:childTnLst>
                          </p:cTn>
                        </p:par>
                        <p:par>
                          <p:cTn id="40" fill="hold">
                            <p:stCondLst>
                              <p:cond delay="8500"/>
                            </p:stCondLst>
                            <p:childTnLst>
                              <p:par>
                                <p:cTn id="41" presetID="22" presetClass="entr" presetSubtype="8" fill="hold" grpId="0" nodeType="afterEffect">
                                  <p:stCondLst>
                                    <p:cond delay="0"/>
                                  </p:stCondLst>
                                  <p:childTnLst>
                                    <p:set>
                                      <p:cBhvr>
                                        <p:cTn id="42" dur="1" fill="hold">
                                          <p:stCondLst>
                                            <p:cond delay="0"/>
                                          </p:stCondLst>
                                        </p:cTn>
                                        <p:tgtEl>
                                          <p:spTgt spid="14">
                                            <p:txEl>
                                              <p:pRg st="2" end="2"/>
                                            </p:txEl>
                                          </p:spTgt>
                                        </p:tgtEl>
                                        <p:attrNameLst>
                                          <p:attrName>style.visibility</p:attrName>
                                        </p:attrNameLst>
                                      </p:cBhvr>
                                      <p:to>
                                        <p:strVal val="visible"/>
                                      </p:to>
                                    </p:set>
                                    <p:animEffect transition="in" filter="wipe(left)">
                                      <p:cBhvr>
                                        <p:cTn id="43" dur="1000"/>
                                        <p:tgtEl>
                                          <p:spTgt spid="14">
                                            <p:txEl>
                                              <p:pRg st="2" end="2"/>
                                            </p:txEl>
                                          </p:spTgt>
                                        </p:tgtEl>
                                      </p:cBhvr>
                                    </p:animEffect>
                                  </p:childTnLst>
                                </p:cTn>
                              </p:par>
                            </p:childTnLst>
                          </p:cTn>
                        </p:par>
                        <p:par>
                          <p:cTn id="44" fill="hold">
                            <p:stCondLst>
                              <p:cond delay="9500"/>
                            </p:stCondLst>
                            <p:childTnLst>
                              <p:par>
                                <p:cTn id="45" presetID="22" presetClass="entr" presetSubtype="8" fill="hold" grpId="0" nodeType="afterEffect">
                                  <p:stCondLst>
                                    <p:cond delay="0"/>
                                  </p:stCondLst>
                                  <p:childTnLst>
                                    <p:set>
                                      <p:cBhvr>
                                        <p:cTn id="46" dur="1" fill="hold">
                                          <p:stCondLst>
                                            <p:cond delay="0"/>
                                          </p:stCondLst>
                                        </p:cTn>
                                        <p:tgtEl>
                                          <p:spTgt spid="14">
                                            <p:txEl>
                                              <p:pRg st="3" end="3"/>
                                            </p:txEl>
                                          </p:spTgt>
                                        </p:tgtEl>
                                        <p:attrNameLst>
                                          <p:attrName>style.visibility</p:attrName>
                                        </p:attrNameLst>
                                      </p:cBhvr>
                                      <p:to>
                                        <p:strVal val="visible"/>
                                      </p:to>
                                    </p:set>
                                    <p:animEffect transition="in" filter="wipe(left)">
                                      <p:cBhvr>
                                        <p:cTn id="47" dur="1000"/>
                                        <p:tgtEl>
                                          <p:spTgt spid="14">
                                            <p:txEl>
                                              <p:pRg st="3" end="3"/>
                                            </p:txEl>
                                          </p:spTgt>
                                        </p:tgtEl>
                                      </p:cBhvr>
                                    </p:animEffect>
                                  </p:childTnLst>
                                </p:cTn>
                              </p:par>
                            </p:childTnLst>
                          </p:cTn>
                        </p:par>
                        <p:par>
                          <p:cTn id="48" fill="hold">
                            <p:stCondLst>
                              <p:cond delay="10500"/>
                            </p:stCondLst>
                            <p:childTnLst>
                              <p:par>
                                <p:cTn id="49" presetID="22" presetClass="entr" presetSubtype="8" fill="hold" grpId="0" nodeType="afterEffect">
                                  <p:stCondLst>
                                    <p:cond delay="0"/>
                                  </p:stCondLst>
                                  <p:childTnLst>
                                    <p:set>
                                      <p:cBhvr>
                                        <p:cTn id="50" dur="1" fill="hold">
                                          <p:stCondLst>
                                            <p:cond delay="0"/>
                                          </p:stCondLst>
                                        </p:cTn>
                                        <p:tgtEl>
                                          <p:spTgt spid="14">
                                            <p:txEl>
                                              <p:pRg st="4" end="4"/>
                                            </p:txEl>
                                          </p:spTgt>
                                        </p:tgtEl>
                                        <p:attrNameLst>
                                          <p:attrName>style.visibility</p:attrName>
                                        </p:attrNameLst>
                                      </p:cBhvr>
                                      <p:to>
                                        <p:strVal val="visible"/>
                                      </p:to>
                                    </p:set>
                                    <p:animEffect transition="in" filter="wipe(left)">
                                      <p:cBhvr>
                                        <p:cTn id="51" dur="1000"/>
                                        <p:tgtEl>
                                          <p:spTgt spid="14">
                                            <p:txEl>
                                              <p:pRg st="4" end="4"/>
                                            </p:txEl>
                                          </p:spTgt>
                                        </p:tgtEl>
                                      </p:cBhvr>
                                    </p:animEffect>
                                  </p:childTnLst>
                                </p:cTn>
                              </p:par>
                            </p:childTnLst>
                          </p:cTn>
                        </p:par>
                        <p:par>
                          <p:cTn id="52" fill="hold">
                            <p:stCondLst>
                              <p:cond delay="11500"/>
                            </p:stCondLst>
                            <p:childTnLst>
                              <p:par>
                                <p:cTn id="53" presetID="22" presetClass="entr" presetSubtype="8" fill="hold" grpId="0" nodeType="afterEffect">
                                  <p:stCondLst>
                                    <p:cond delay="0"/>
                                  </p:stCondLst>
                                  <p:childTnLst>
                                    <p:set>
                                      <p:cBhvr>
                                        <p:cTn id="54" dur="1" fill="hold">
                                          <p:stCondLst>
                                            <p:cond delay="0"/>
                                          </p:stCondLst>
                                        </p:cTn>
                                        <p:tgtEl>
                                          <p:spTgt spid="14">
                                            <p:txEl>
                                              <p:pRg st="5" end="5"/>
                                            </p:txEl>
                                          </p:spTgt>
                                        </p:tgtEl>
                                        <p:attrNameLst>
                                          <p:attrName>style.visibility</p:attrName>
                                        </p:attrNameLst>
                                      </p:cBhvr>
                                      <p:to>
                                        <p:strVal val="visible"/>
                                      </p:to>
                                    </p:set>
                                    <p:animEffect transition="in" filter="wipe(left)">
                                      <p:cBhvr>
                                        <p:cTn id="55" dur="10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build="p" animBg="1"/>
      <p:bldP spid="14" grpId="0"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B1B1A1BD-BC94-4D92-A07D-937528F370C1}"/>
              </a:ext>
            </a:extLst>
          </p:cNvPr>
          <p:cNvSpPr txBox="1"/>
          <p:nvPr/>
        </p:nvSpPr>
        <p:spPr>
          <a:xfrm>
            <a:off x="324002" y="6169748"/>
            <a:ext cx="11529947" cy="215444"/>
          </a:xfrm>
          <a:prstGeom prst="rect">
            <a:avLst/>
          </a:prstGeom>
          <a:solidFill>
            <a:srgbClr val="21BBEF"/>
          </a:solidFill>
        </p:spPr>
        <p:txBody>
          <a:bodyPr wrap="square" rtlCol="0">
            <a:spAutoFit/>
          </a:bodyPr>
          <a:lstStyle/>
          <a:p>
            <a:r>
              <a:rPr lang="es-ES" sz="800" dirty="0" err="1">
                <a:solidFill>
                  <a:srgbClr val="21BBEF"/>
                </a:solidFill>
              </a:rPr>
              <a:t>hj</a:t>
            </a:r>
            <a:endParaRPr lang="es-ES" sz="800" dirty="0">
              <a:solidFill>
                <a:srgbClr val="21BBEF"/>
              </a:solidFill>
            </a:endParaRPr>
          </a:p>
        </p:txBody>
      </p:sp>
      <p:sp>
        <p:nvSpPr>
          <p:cNvPr id="9" name="CuadroTexto 8">
            <a:extLst>
              <a:ext uri="{FF2B5EF4-FFF2-40B4-BE49-F238E27FC236}">
                <a16:creationId xmlns:a16="http://schemas.microsoft.com/office/drawing/2014/main" id="{72EDE3C4-9A64-4073-923D-8D565B60281B}"/>
              </a:ext>
            </a:extLst>
          </p:cNvPr>
          <p:cNvSpPr txBox="1"/>
          <p:nvPr/>
        </p:nvSpPr>
        <p:spPr>
          <a:xfrm>
            <a:off x="10597133" y="6178563"/>
            <a:ext cx="1516066" cy="384977"/>
          </a:xfrm>
          <a:prstGeom prst="rect">
            <a:avLst/>
          </a:prstGeom>
          <a:noFill/>
        </p:spPr>
        <p:txBody>
          <a:bodyPr wrap="square">
            <a:spAutoFit/>
          </a:bodyPr>
          <a:lstStyle/>
          <a:p>
            <a:pPr algn="ctr">
              <a:lnSpc>
                <a:spcPts val="1200"/>
              </a:lnSpc>
              <a:defRPr/>
            </a:pPr>
            <a:r>
              <a:rPr lang="es-ES" sz="1000" b="1" dirty="0">
                <a:solidFill>
                  <a:schemeClr val="tx1">
                    <a:lumMod val="65000"/>
                    <a:lumOff val="35000"/>
                  </a:schemeClr>
                </a:solidFill>
              </a:rPr>
              <a:t>Dr. Rafael Puerto</a:t>
            </a:r>
          </a:p>
          <a:p>
            <a:pPr algn="ctr">
              <a:lnSpc>
                <a:spcPts val="1200"/>
              </a:lnSpc>
              <a:defRPr/>
            </a:pPr>
            <a:r>
              <a:rPr lang="es-ES" sz="800" dirty="0">
                <a:solidFill>
                  <a:schemeClr val="tx1">
                    <a:lumMod val="65000"/>
                    <a:lumOff val="35000"/>
                  </a:schemeClr>
                </a:solidFill>
              </a:rPr>
              <a:t>@19RafaPuerto96</a:t>
            </a:r>
          </a:p>
        </p:txBody>
      </p:sp>
      <p:pic>
        <p:nvPicPr>
          <p:cNvPr id="10" name="Imagen 2">
            <a:extLst>
              <a:ext uri="{FF2B5EF4-FFF2-40B4-BE49-F238E27FC236}">
                <a16:creationId xmlns:a16="http://schemas.microsoft.com/office/drawing/2014/main" id="{9E30F56F-DF62-4576-A463-31EE9F697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5240" y="5279850"/>
            <a:ext cx="1577959" cy="111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descr="Resultado de imagen de LOGO DEL COLEGIO OFICIAL DE FARMACÉUTICOS DE MALAGA">
            <a:extLst>
              <a:ext uri="{FF2B5EF4-FFF2-40B4-BE49-F238E27FC236}">
                <a16:creationId xmlns:a16="http://schemas.microsoft.com/office/drawing/2014/main" id="{F494B623-7873-41BF-8995-DF0CFAC47F8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4510" y="5975329"/>
            <a:ext cx="666750" cy="671433"/>
          </a:xfrm>
          <a:prstGeom prst="rect">
            <a:avLst/>
          </a:prstGeom>
          <a:noFill/>
        </p:spPr>
      </p:pic>
      <p:pic>
        <p:nvPicPr>
          <p:cNvPr id="12" name="Imagen 11">
            <a:extLst>
              <a:ext uri="{FF2B5EF4-FFF2-40B4-BE49-F238E27FC236}">
                <a16:creationId xmlns:a16="http://schemas.microsoft.com/office/drawing/2014/main" id="{BDF301B9-81EB-4429-8298-A532C4A7C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50" y="5977421"/>
            <a:ext cx="1479550" cy="669496"/>
          </a:xfrm>
          <a:prstGeom prst="rect">
            <a:avLst/>
          </a:prstGeom>
        </p:spPr>
      </p:pic>
      <p:sp>
        <p:nvSpPr>
          <p:cNvPr id="7" name="AutoShape 2">
            <a:extLst>
              <a:ext uri="{FF2B5EF4-FFF2-40B4-BE49-F238E27FC236}">
                <a16:creationId xmlns:a16="http://schemas.microsoft.com/office/drawing/2014/main" id="{E55B2F2D-604F-4ABD-B1D6-FE4943A55613}"/>
              </a:ext>
            </a:extLst>
          </p:cNvPr>
          <p:cNvSpPr>
            <a:spLocks noChangeArrowheads="1"/>
          </p:cNvSpPr>
          <p:nvPr/>
        </p:nvSpPr>
        <p:spPr bwMode="gray">
          <a:xfrm>
            <a:off x="324001" y="537970"/>
            <a:ext cx="1687679" cy="431800"/>
          </a:xfrm>
          <a:prstGeom prst="roundRect">
            <a:avLst>
              <a:gd name="adj" fmla="val 49106"/>
            </a:avLst>
          </a:prstGeom>
          <a:solidFill>
            <a:srgbClr val="CC3399"/>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fontAlgn="base">
              <a:spcBef>
                <a:spcPct val="0"/>
              </a:spcBef>
              <a:spcAft>
                <a:spcPct val="0"/>
              </a:spcAft>
            </a:pPr>
            <a:r>
              <a:rPr lang="es-ES" altLang="es-ES" sz="2400" dirty="0">
                <a:solidFill>
                  <a:srgbClr val="FFFFFF"/>
                </a:solidFill>
              </a:rPr>
              <a:t>Prurito</a:t>
            </a:r>
            <a:endParaRPr lang="es-ES" altLang="es-ES" sz="2000" dirty="0">
              <a:solidFill>
                <a:srgbClr val="FFFFFF"/>
              </a:solidFill>
            </a:endParaRPr>
          </a:p>
        </p:txBody>
      </p:sp>
      <p:sp>
        <p:nvSpPr>
          <p:cNvPr id="13" name="Text Box 5">
            <a:extLst>
              <a:ext uri="{FF2B5EF4-FFF2-40B4-BE49-F238E27FC236}">
                <a16:creationId xmlns:a16="http://schemas.microsoft.com/office/drawing/2014/main" id="{4A75FAA9-F409-4468-B7EB-E8D074E41449}"/>
              </a:ext>
            </a:extLst>
          </p:cNvPr>
          <p:cNvSpPr txBox="1">
            <a:spLocks noChangeArrowheads="1"/>
          </p:cNvSpPr>
          <p:nvPr/>
        </p:nvSpPr>
        <p:spPr bwMode="auto">
          <a:xfrm>
            <a:off x="324001" y="1162097"/>
            <a:ext cx="7972101" cy="2308324"/>
          </a:xfrm>
          <a:prstGeom prst="rect">
            <a:avLst/>
          </a:prstGeom>
          <a:solidFill>
            <a:srgbClr val="FFFFFF">
              <a:alpha val="60000"/>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0" fontAlgn="base" hangingPunct="0">
              <a:spcBef>
                <a:spcPct val="0"/>
              </a:spcBef>
              <a:spcAft>
                <a:spcPct val="0"/>
              </a:spcAft>
              <a:buClr>
                <a:srgbClr val="FF3399"/>
              </a:buClr>
              <a:buSzPct val="120000"/>
            </a:pPr>
            <a:r>
              <a:rPr lang="es-ES" altLang="es-ES" sz="2400" b="0" dirty="0" err="1">
                <a:solidFill>
                  <a:srgbClr val="002060"/>
                </a:solidFill>
              </a:rPr>
              <a:t>Hidroxicina</a:t>
            </a:r>
            <a:r>
              <a:rPr lang="es-ES" altLang="es-ES" sz="2400" b="0" dirty="0">
                <a:solidFill>
                  <a:srgbClr val="002060"/>
                </a:solidFill>
              </a:rPr>
              <a:t> clorhidrato……………..……	    	     10	mg</a:t>
            </a:r>
          </a:p>
          <a:p>
            <a:pPr eaLnBrk="0" fontAlgn="base" hangingPunct="0">
              <a:spcBef>
                <a:spcPct val="0"/>
              </a:spcBef>
              <a:spcAft>
                <a:spcPct val="0"/>
              </a:spcAft>
              <a:buClr>
                <a:srgbClr val="FF3399"/>
              </a:buClr>
              <a:buSzPct val="120000"/>
            </a:pPr>
            <a:r>
              <a:rPr lang="es-ES" altLang="es-ES" sz="2400" b="0" dirty="0">
                <a:solidFill>
                  <a:srgbClr val="002060"/>
                </a:solidFill>
              </a:rPr>
              <a:t>Cimetidina…………………………….….		   100	mg	  </a:t>
            </a:r>
            <a:endParaRPr lang="es-ES" altLang="es-ES" sz="1800" dirty="0">
              <a:solidFill>
                <a:srgbClr val="002060"/>
              </a:solidFill>
            </a:endParaRPr>
          </a:p>
          <a:p>
            <a:pPr eaLnBrk="0" fontAlgn="base" hangingPunct="0">
              <a:spcBef>
                <a:spcPct val="0"/>
              </a:spcBef>
              <a:spcAft>
                <a:spcPct val="0"/>
              </a:spcAft>
              <a:buClr>
                <a:srgbClr val="FF3399"/>
              </a:buClr>
              <a:buSzPct val="120000"/>
            </a:pPr>
            <a:r>
              <a:rPr lang="es-ES" altLang="es-ES" sz="2400" b="0" dirty="0">
                <a:solidFill>
                  <a:srgbClr val="002060"/>
                </a:solidFill>
              </a:rPr>
              <a:t>Para 1 cápsula, </a:t>
            </a:r>
          </a:p>
          <a:p>
            <a:pPr eaLnBrk="0" fontAlgn="base" hangingPunct="0">
              <a:spcBef>
                <a:spcPct val="0"/>
              </a:spcBef>
              <a:spcAft>
                <a:spcPct val="0"/>
              </a:spcAft>
              <a:buClr>
                <a:srgbClr val="FF3399"/>
              </a:buClr>
              <a:buSzPct val="120000"/>
            </a:pPr>
            <a:r>
              <a:rPr lang="es-ES" altLang="es-ES" sz="2400" b="0" dirty="0">
                <a:solidFill>
                  <a:srgbClr val="002060"/>
                </a:solidFill>
              </a:rPr>
              <a:t>Iguales </a:t>
            </a:r>
            <a:r>
              <a:rPr lang="es-ES" altLang="es-ES" sz="2400" b="0" dirty="0" err="1">
                <a:solidFill>
                  <a:srgbClr val="002060"/>
                </a:solidFill>
              </a:rPr>
              <a:t>nº</a:t>
            </a:r>
            <a:r>
              <a:rPr lang="es-ES" altLang="es-ES" sz="2400" b="0" dirty="0">
                <a:solidFill>
                  <a:srgbClr val="002060"/>
                </a:solidFill>
              </a:rPr>
              <a:t> 100 </a:t>
            </a:r>
          </a:p>
          <a:p>
            <a:pPr eaLnBrk="0" fontAlgn="base" hangingPunct="0">
              <a:spcBef>
                <a:spcPct val="0"/>
              </a:spcBef>
              <a:spcAft>
                <a:spcPct val="0"/>
              </a:spcAft>
              <a:buClr>
                <a:srgbClr val="FF3399"/>
              </a:buClr>
              <a:buSzPct val="120000"/>
            </a:pPr>
            <a:r>
              <a:rPr lang="es-ES" altLang="es-ES" sz="2400" b="0" dirty="0"/>
              <a:t>.</a:t>
            </a:r>
          </a:p>
        </p:txBody>
      </p:sp>
      <p:sp>
        <p:nvSpPr>
          <p:cNvPr id="14" name="Text Box 5">
            <a:extLst>
              <a:ext uri="{FF2B5EF4-FFF2-40B4-BE49-F238E27FC236}">
                <a16:creationId xmlns:a16="http://schemas.microsoft.com/office/drawing/2014/main" id="{6F56A52B-483D-4AD2-9DB2-5322D75E573D}"/>
              </a:ext>
            </a:extLst>
          </p:cNvPr>
          <p:cNvSpPr txBox="1">
            <a:spLocks noChangeArrowheads="1"/>
          </p:cNvSpPr>
          <p:nvPr/>
        </p:nvSpPr>
        <p:spPr bwMode="auto">
          <a:xfrm>
            <a:off x="324001" y="3706166"/>
            <a:ext cx="6533999" cy="1015663"/>
          </a:xfrm>
          <a:prstGeom prst="rect">
            <a:avLst/>
          </a:prstGeom>
          <a:solidFill>
            <a:srgbClr val="FFFFFF">
              <a:alpha val="60000"/>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err="1">
                <a:solidFill>
                  <a:srgbClr val="CC3399"/>
                </a:solidFill>
              </a:rPr>
              <a:t>Antiprurítico</a:t>
            </a:r>
            <a:r>
              <a:rPr lang="es-ES" altLang="es-ES" sz="2000" b="0" dirty="0">
                <a:solidFill>
                  <a:srgbClr val="CC3399"/>
                </a:solidFill>
              </a:rPr>
              <a:t> vía oral </a:t>
            </a:r>
            <a:r>
              <a:rPr lang="es-ES" altLang="es-ES" sz="2000" b="0" dirty="0">
                <a:solidFill>
                  <a:srgbClr val="002060"/>
                </a:solidFill>
              </a:rPr>
              <a:t>en procesos cutáneos, </a:t>
            </a:r>
            <a:r>
              <a:rPr lang="es-ES" altLang="es-ES" sz="2000" b="0" dirty="0" err="1">
                <a:solidFill>
                  <a:srgbClr val="002060"/>
                </a:solidFill>
              </a:rPr>
              <a:t>uticaria</a:t>
            </a:r>
            <a:r>
              <a:rPr lang="es-ES" altLang="es-ES" sz="2000" b="0" dirty="0">
                <a:solidFill>
                  <a:srgbClr val="002060"/>
                </a:solidFill>
              </a:rPr>
              <a:t> inespecíficas, dermatitis de contacto y atopía</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Adultos: 1 a 4 </a:t>
            </a:r>
            <a:r>
              <a:rPr lang="es-ES" altLang="es-ES" sz="2000" b="0" dirty="0" err="1">
                <a:solidFill>
                  <a:srgbClr val="002060"/>
                </a:solidFill>
              </a:rPr>
              <a:t>cápslas</a:t>
            </a:r>
            <a:r>
              <a:rPr lang="es-ES" altLang="es-ES" sz="2000" b="0" dirty="0">
                <a:solidFill>
                  <a:srgbClr val="002060"/>
                </a:solidFill>
              </a:rPr>
              <a:t> diarias</a:t>
            </a:r>
          </a:p>
        </p:txBody>
      </p:sp>
      <p:pic>
        <p:nvPicPr>
          <p:cNvPr id="6" name="Imagen 5" descr="Imagen que contiene persona, interior, pared, ropa&#10;&#10;Descripción generada con confianza muy alta">
            <a:extLst>
              <a:ext uri="{FF2B5EF4-FFF2-40B4-BE49-F238E27FC236}">
                <a16:creationId xmlns:a16="http://schemas.microsoft.com/office/drawing/2014/main" id="{7F4A4493-740F-49C8-A9AD-E548FCEF3AE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043649" y="2665714"/>
            <a:ext cx="2166852" cy="2039390"/>
          </a:xfrm>
          <a:prstGeom prst="rect">
            <a:avLst/>
          </a:prstGeom>
        </p:spPr>
      </p:pic>
    </p:spTree>
    <p:extLst>
      <p:ext uri="{BB962C8B-B14F-4D97-AF65-F5344CB8AC3E}">
        <p14:creationId xmlns:p14="http://schemas.microsoft.com/office/powerpoint/2010/main" val="184524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bg/>
                                          </p:spTgt>
                                        </p:tgtEl>
                                        <p:attrNameLst>
                                          <p:attrName>style.visibility</p:attrName>
                                        </p:attrNameLst>
                                      </p:cBhvr>
                                      <p:to>
                                        <p:strVal val="visible"/>
                                      </p:to>
                                    </p:set>
                                    <p:animEffect transition="in" filter="wipe(left)">
                                      <p:cBhvr>
                                        <p:cTn id="11" dur="1000"/>
                                        <p:tgtEl>
                                          <p:spTgt spid="13">
                                            <p:bg/>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wipe(left)">
                                      <p:cBhvr>
                                        <p:cTn id="16" dur="1000"/>
                                        <p:tgtEl>
                                          <p:spTgt spid="1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animEffect transition="in" filter="wipe(left)">
                                      <p:cBhvr>
                                        <p:cTn id="21" dur="1000"/>
                                        <p:tgtEl>
                                          <p:spTgt spid="1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
                                            <p:txEl>
                                              <p:pRg st="2" end="2"/>
                                            </p:txEl>
                                          </p:spTgt>
                                        </p:tgtEl>
                                        <p:attrNameLst>
                                          <p:attrName>style.visibility</p:attrName>
                                        </p:attrNameLst>
                                      </p:cBhvr>
                                      <p:to>
                                        <p:strVal val="visible"/>
                                      </p:to>
                                    </p:set>
                                    <p:animEffect transition="in" filter="wipe(left)">
                                      <p:cBhvr>
                                        <p:cTn id="26" dur="1000"/>
                                        <p:tgtEl>
                                          <p:spTgt spid="1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xEl>
                                              <p:pRg st="3" end="3"/>
                                            </p:txEl>
                                          </p:spTgt>
                                        </p:tgtEl>
                                        <p:attrNameLst>
                                          <p:attrName>style.visibility</p:attrName>
                                        </p:attrNameLst>
                                      </p:cBhvr>
                                      <p:to>
                                        <p:strVal val="visible"/>
                                      </p:to>
                                    </p:set>
                                    <p:animEffect transition="in" filter="wipe(left)">
                                      <p:cBhvr>
                                        <p:cTn id="31" dur="1000"/>
                                        <p:tgtEl>
                                          <p:spTgt spid="1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3">
                                            <p:txEl>
                                              <p:pRg st="4" end="4"/>
                                            </p:txEl>
                                          </p:spTgt>
                                        </p:tgtEl>
                                        <p:attrNameLst>
                                          <p:attrName>style.visibility</p:attrName>
                                        </p:attrNameLst>
                                      </p:cBhvr>
                                      <p:to>
                                        <p:strVal val="visible"/>
                                      </p:to>
                                    </p:set>
                                    <p:animEffect transition="in" filter="wipe(left)">
                                      <p:cBhvr>
                                        <p:cTn id="36" dur="1000"/>
                                        <p:tgtEl>
                                          <p:spTgt spid="13">
                                            <p:txEl>
                                              <p:pRg st="4" end="4"/>
                                            </p:txEl>
                                          </p:spTgt>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1000"/>
                                        <p:tgtEl>
                                          <p:spTgt spid="14"/>
                                        </p:tgtEl>
                                      </p:cBhvr>
                                    </p:animEffect>
                                  </p:childTnLst>
                                </p:cTn>
                              </p:par>
                              <p:par>
                                <p:cTn id="41" presetID="10"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build="p"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AutoShape 2">
            <a:extLst>
              <a:ext uri="{FF2B5EF4-FFF2-40B4-BE49-F238E27FC236}">
                <a16:creationId xmlns:a16="http://schemas.microsoft.com/office/drawing/2014/main" id="{8500F0DB-B15C-426E-B4AE-E69E4EC28ABB}"/>
              </a:ext>
            </a:extLst>
          </p:cNvPr>
          <p:cNvSpPr>
            <a:spLocks noChangeArrowheads="1"/>
          </p:cNvSpPr>
          <p:nvPr/>
        </p:nvSpPr>
        <p:spPr bwMode="gray">
          <a:xfrm>
            <a:off x="324002" y="537970"/>
            <a:ext cx="6278562" cy="431800"/>
          </a:xfrm>
          <a:prstGeom prst="roundRect">
            <a:avLst>
              <a:gd name="adj" fmla="val 49106"/>
            </a:avLst>
          </a:prstGeom>
          <a:solidFill>
            <a:srgbClr val="CC3399"/>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fontAlgn="base">
              <a:spcBef>
                <a:spcPct val="0"/>
              </a:spcBef>
              <a:spcAft>
                <a:spcPct val="0"/>
              </a:spcAft>
            </a:pPr>
            <a:r>
              <a:rPr lang="es-ES" altLang="es-ES" sz="2400" dirty="0">
                <a:solidFill>
                  <a:srgbClr val="FFFFFF"/>
                </a:solidFill>
              </a:rPr>
              <a:t>Justificación de la Formulación Magistral</a:t>
            </a:r>
          </a:p>
        </p:txBody>
      </p:sp>
      <p:sp>
        <p:nvSpPr>
          <p:cNvPr id="87045" name="Text Box 5">
            <a:extLst>
              <a:ext uri="{FF2B5EF4-FFF2-40B4-BE49-F238E27FC236}">
                <a16:creationId xmlns:a16="http://schemas.microsoft.com/office/drawing/2014/main" id="{677A0E37-4E46-48FF-A1B8-CBEB4BA69500}"/>
              </a:ext>
            </a:extLst>
          </p:cNvPr>
          <p:cNvSpPr txBox="1">
            <a:spLocks noChangeArrowheads="1"/>
          </p:cNvSpPr>
          <p:nvPr/>
        </p:nvSpPr>
        <p:spPr bwMode="auto">
          <a:xfrm>
            <a:off x="415442" y="1723298"/>
            <a:ext cx="9983779" cy="3640868"/>
          </a:xfrm>
          <a:prstGeom prst="rect">
            <a:avLst/>
          </a:prstGeom>
          <a:solidFill>
            <a:srgbClr val="FFFFFF">
              <a:alpha val="60000"/>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marL="457200" indent="-457200" eaLnBrk="0" fontAlgn="base" hangingPunct="0">
              <a:lnSpc>
                <a:spcPts val="3500"/>
              </a:lnSpc>
              <a:spcBef>
                <a:spcPct val="0"/>
              </a:spcBef>
              <a:spcAft>
                <a:spcPct val="0"/>
              </a:spcAft>
              <a:buClr>
                <a:srgbClr val="FF3399"/>
              </a:buClr>
              <a:buSzPct val="120000"/>
              <a:buFont typeface="Arial" panose="020B0604020202020204" pitchFamily="34" charset="0"/>
              <a:buChar char="•"/>
            </a:pPr>
            <a:r>
              <a:rPr lang="es-ES" altLang="es-ES" sz="2400" b="0" dirty="0"/>
              <a:t>Graduando la dosis de los principios activos</a:t>
            </a:r>
          </a:p>
          <a:p>
            <a:pPr marL="1200150" lvl="1" indent="-457200" eaLnBrk="0" fontAlgn="base" hangingPunct="0">
              <a:lnSpc>
                <a:spcPts val="3500"/>
              </a:lnSpc>
              <a:spcBef>
                <a:spcPct val="0"/>
              </a:spcBef>
              <a:spcAft>
                <a:spcPct val="0"/>
              </a:spcAft>
              <a:buClr>
                <a:srgbClr val="FF3399"/>
              </a:buClr>
              <a:buSzPct val="110000"/>
              <a:buFont typeface="Courier New" panose="02070309020205020404" pitchFamily="49" charset="0"/>
              <a:buChar char="o"/>
            </a:pPr>
            <a:r>
              <a:rPr lang="es-ES" altLang="es-ES" sz="2000" b="0" dirty="0">
                <a:solidFill>
                  <a:srgbClr val="FF0000"/>
                </a:solidFill>
              </a:rPr>
              <a:t>Según el tipo o intensidad de la patología</a:t>
            </a:r>
          </a:p>
          <a:p>
            <a:pPr marL="1200150" lvl="1" indent="-457200" eaLnBrk="0" fontAlgn="base" hangingPunct="0">
              <a:lnSpc>
                <a:spcPts val="3500"/>
              </a:lnSpc>
              <a:spcBef>
                <a:spcPct val="0"/>
              </a:spcBef>
              <a:spcAft>
                <a:spcPct val="0"/>
              </a:spcAft>
              <a:buClr>
                <a:srgbClr val="FF3399"/>
              </a:buClr>
              <a:buSzPct val="110000"/>
              <a:buFont typeface="Courier New" panose="02070309020205020404" pitchFamily="49" charset="0"/>
              <a:buChar char="o"/>
            </a:pPr>
            <a:r>
              <a:rPr lang="es-ES" altLang="es-ES" sz="2000" b="0" dirty="0">
                <a:solidFill>
                  <a:srgbClr val="FF0000"/>
                </a:solidFill>
              </a:rPr>
              <a:t>Según la sensibilidad del paciente</a:t>
            </a:r>
          </a:p>
          <a:p>
            <a:pPr marL="457200" indent="-457200" eaLnBrk="0" fontAlgn="base" hangingPunct="0">
              <a:lnSpc>
                <a:spcPts val="3500"/>
              </a:lnSpc>
              <a:spcBef>
                <a:spcPct val="0"/>
              </a:spcBef>
              <a:spcAft>
                <a:spcPct val="0"/>
              </a:spcAft>
              <a:buClr>
                <a:srgbClr val="FF3399"/>
              </a:buClr>
              <a:buSzPct val="120000"/>
              <a:buFont typeface="Arial" panose="020B0604020202020204" pitchFamily="34" charset="0"/>
              <a:buChar char="•"/>
            </a:pPr>
            <a:r>
              <a:rPr lang="es-ES" altLang="es-ES" sz="2400" b="0" dirty="0"/>
              <a:t>Asociando principios activos cuando procede</a:t>
            </a:r>
          </a:p>
          <a:p>
            <a:pPr marL="1200150" lvl="1" indent="-457200" eaLnBrk="0" fontAlgn="base" hangingPunct="0">
              <a:lnSpc>
                <a:spcPts val="3500"/>
              </a:lnSpc>
              <a:spcBef>
                <a:spcPct val="0"/>
              </a:spcBef>
              <a:spcAft>
                <a:spcPct val="0"/>
              </a:spcAft>
              <a:buClr>
                <a:srgbClr val="FF3399"/>
              </a:buClr>
              <a:buSzPct val="110000"/>
              <a:buFont typeface="Courier New" panose="02070309020205020404" pitchFamily="49" charset="0"/>
              <a:buChar char="o"/>
            </a:pPr>
            <a:r>
              <a:rPr lang="es-ES" altLang="es-ES" sz="2000" b="0" dirty="0">
                <a:solidFill>
                  <a:srgbClr val="FF0000"/>
                </a:solidFill>
              </a:rPr>
              <a:t>En los casos que hay sinergia probada</a:t>
            </a:r>
          </a:p>
          <a:p>
            <a:pPr marL="1200150" lvl="1" indent="-457200" eaLnBrk="0" fontAlgn="base" hangingPunct="0">
              <a:lnSpc>
                <a:spcPts val="3500"/>
              </a:lnSpc>
              <a:spcBef>
                <a:spcPct val="0"/>
              </a:spcBef>
              <a:spcAft>
                <a:spcPct val="0"/>
              </a:spcAft>
              <a:buClr>
                <a:srgbClr val="FF3399"/>
              </a:buClr>
              <a:buSzPct val="110000"/>
              <a:buFont typeface="Courier New" panose="02070309020205020404" pitchFamily="49" charset="0"/>
              <a:buChar char="o"/>
            </a:pPr>
            <a:r>
              <a:rPr lang="es-ES" altLang="es-ES" sz="2000" b="0" dirty="0">
                <a:solidFill>
                  <a:srgbClr val="FF0000"/>
                </a:solidFill>
              </a:rPr>
              <a:t>Asociando cuando hay patologías superpuestas</a:t>
            </a:r>
          </a:p>
          <a:p>
            <a:pPr marL="457200" indent="-457200" eaLnBrk="0" fontAlgn="base" hangingPunct="0">
              <a:lnSpc>
                <a:spcPts val="3500"/>
              </a:lnSpc>
              <a:spcBef>
                <a:spcPct val="0"/>
              </a:spcBef>
              <a:spcAft>
                <a:spcPct val="0"/>
              </a:spcAft>
              <a:buClr>
                <a:srgbClr val="FF3399"/>
              </a:buClr>
              <a:buSzPct val="120000"/>
              <a:buFont typeface="Arial" panose="020B0604020202020204" pitchFamily="34" charset="0"/>
              <a:buChar char="•"/>
            </a:pPr>
            <a:r>
              <a:rPr lang="es-ES" altLang="es-ES" sz="2400" b="0" dirty="0"/>
              <a:t>Seleccionado el vehículo idóneo</a:t>
            </a:r>
          </a:p>
          <a:p>
            <a:pPr marL="1200150" lvl="1" indent="-457200" eaLnBrk="0" fontAlgn="base" hangingPunct="0">
              <a:lnSpc>
                <a:spcPts val="3500"/>
              </a:lnSpc>
              <a:spcBef>
                <a:spcPct val="0"/>
              </a:spcBef>
              <a:spcAft>
                <a:spcPct val="0"/>
              </a:spcAft>
              <a:buClr>
                <a:srgbClr val="FF3399"/>
              </a:buClr>
              <a:buSzPct val="97000"/>
              <a:buFont typeface="Courier New" panose="02070309020205020404" pitchFamily="49" charset="0"/>
              <a:buChar char="o"/>
            </a:pPr>
            <a:r>
              <a:rPr lang="es-ES" altLang="es-ES" sz="2400" b="0" dirty="0"/>
              <a:t>  </a:t>
            </a:r>
            <a:r>
              <a:rPr lang="es-ES" altLang="es-ES" sz="2000" b="0" dirty="0">
                <a:solidFill>
                  <a:srgbClr val="FF0000"/>
                </a:solidFill>
              </a:rPr>
              <a:t>No todos los principios activos son adaptables a todos los vehículos</a:t>
            </a:r>
          </a:p>
        </p:txBody>
      </p:sp>
      <p:sp>
        <p:nvSpPr>
          <p:cNvPr id="8" name="CuadroTexto 7">
            <a:extLst>
              <a:ext uri="{FF2B5EF4-FFF2-40B4-BE49-F238E27FC236}">
                <a16:creationId xmlns:a16="http://schemas.microsoft.com/office/drawing/2014/main" id="{B1B1A1BD-BC94-4D92-A07D-937528F370C1}"/>
              </a:ext>
            </a:extLst>
          </p:cNvPr>
          <p:cNvSpPr txBox="1"/>
          <p:nvPr/>
        </p:nvSpPr>
        <p:spPr>
          <a:xfrm>
            <a:off x="324002" y="6169748"/>
            <a:ext cx="11529947" cy="215444"/>
          </a:xfrm>
          <a:prstGeom prst="rect">
            <a:avLst/>
          </a:prstGeom>
          <a:solidFill>
            <a:srgbClr val="21BBEF"/>
          </a:solidFill>
        </p:spPr>
        <p:txBody>
          <a:bodyPr wrap="square" rtlCol="0">
            <a:spAutoFit/>
          </a:bodyPr>
          <a:lstStyle/>
          <a:p>
            <a:r>
              <a:rPr lang="es-ES" sz="800" dirty="0" err="1">
                <a:solidFill>
                  <a:srgbClr val="21BBEF"/>
                </a:solidFill>
              </a:rPr>
              <a:t>hj</a:t>
            </a:r>
            <a:endParaRPr lang="es-ES" sz="800" dirty="0">
              <a:solidFill>
                <a:srgbClr val="21BBEF"/>
              </a:solidFill>
            </a:endParaRPr>
          </a:p>
        </p:txBody>
      </p:sp>
      <p:sp>
        <p:nvSpPr>
          <p:cNvPr id="9" name="CuadroTexto 8">
            <a:extLst>
              <a:ext uri="{FF2B5EF4-FFF2-40B4-BE49-F238E27FC236}">
                <a16:creationId xmlns:a16="http://schemas.microsoft.com/office/drawing/2014/main" id="{72EDE3C4-9A64-4073-923D-8D565B60281B}"/>
              </a:ext>
            </a:extLst>
          </p:cNvPr>
          <p:cNvSpPr txBox="1"/>
          <p:nvPr/>
        </p:nvSpPr>
        <p:spPr>
          <a:xfrm>
            <a:off x="10597133" y="5987651"/>
            <a:ext cx="1516066" cy="384977"/>
          </a:xfrm>
          <a:prstGeom prst="rect">
            <a:avLst/>
          </a:prstGeom>
          <a:noFill/>
        </p:spPr>
        <p:txBody>
          <a:bodyPr wrap="square">
            <a:spAutoFit/>
          </a:bodyPr>
          <a:lstStyle/>
          <a:p>
            <a:pPr algn="ctr">
              <a:lnSpc>
                <a:spcPts val="1200"/>
              </a:lnSpc>
              <a:defRPr/>
            </a:pPr>
            <a:r>
              <a:rPr lang="es-ES" sz="1000" dirty="0">
                <a:solidFill>
                  <a:schemeClr val="tx1">
                    <a:lumMod val="65000"/>
                    <a:lumOff val="35000"/>
                  </a:schemeClr>
                </a:solidFill>
              </a:rPr>
              <a:t>Dr. Rafael Puerto</a:t>
            </a:r>
          </a:p>
          <a:p>
            <a:pPr algn="ctr">
              <a:lnSpc>
                <a:spcPts val="1200"/>
              </a:lnSpc>
              <a:defRPr/>
            </a:pPr>
            <a:r>
              <a:rPr lang="es-ES" sz="800" dirty="0">
                <a:solidFill>
                  <a:schemeClr val="tx1">
                    <a:lumMod val="65000"/>
                    <a:lumOff val="35000"/>
                  </a:schemeClr>
                </a:solidFill>
              </a:rPr>
              <a:t>@19RafaPuerto96</a:t>
            </a:r>
          </a:p>
        </p:txBody>
      </p:sp>
      <p:pic>
        <p:nvPicPr>
          <p:cNvPr id="10" name="Imagen 2">
            <a:extLst>
              <a:ext uri="{FF2B5EF4-FFF2-40B4-BE49-F238E27FC236}">
                <a16:creationId xmlns:a16="http://schemas.microsoft.com/office/drawing/2014/main" id="{9E30F56F-DF62-4576-A463-31EE9F697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3121" y="5178746"/>
            <a:ext cx="1577959" cy="111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descr="Resultado de imagen de LOGO DEL COLEGIO OFICIAL DE FARMACÉUTICOS DE MALAGA">
            <a:extLst>
              <a:ext uri="{FF2B5EF4-FFF2-40B4-BE49-F238E27FC236}">
                <a16:creationId xmlns:a16="http://schemas.microsoft.com/office/drawing/2014/main" id="{F494B623-7873-41BF-8995-DF0CFAC47F8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4510" y="5894945"/>
            <a:ext cx="666750" cy="671433"/>
          </a:xfrm>
          <a:prstGeom prst="rect">
            <a:avLst/>
          </a:prstGeom>
          <a:noFill/>
        </p:spPr>
      </p:pic>
      <p:pic>
        <p:nvPicPr>
          <p:cNvPr id="12" name="Imagen 11">
            <a:extLst>
              <a:ext uri="{FF2B5EF4-FFF2-40B4-BE49-F238E27FC236}">
                <a16:creationId xmlns:a16="http://schemas.microsoft.com/office/drawing/2014/main" id="{BDF301B9-81EB-4429-8298-A532C4A7C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50" y="5897037"/>
            <a:ext cx="1479550" cy="669496"/>
          </a:xfrm>
          <a:prstGeom prst="rect">
            <a:avLst/>
          </a:prstGeom>
        </p:spPr>
      </p:pic>
      <p:sp>
        <p:nvSpPr>
          <p:cNvPr id="13" name="AutoShape 4">
            <a:extLst>
              <a:ext uri="{FF2B5EF4-FFF2-40B4-BE49-F238E27FC236}">
                <a16:creationId xmlns:a16="http://schemas.microsoft.com/office/drawing/2014/main" id="{883113DC-A827-4EF1-90B6-88BA393A8380}"/>
              </a:ext>
            </a:extLst>
          </p:cNvPr>
          <p:cNvSpPr>
            <a:spLocks noChangeArrowheads="1"/>
          </p:cNvSpPr>
          <p:nvPr/>
        </p:nvSpPr>
        <p:spPr bwMode="gray">
          <a:xfrm>
            <a:off x="324002" y="1084001"/>
            <a:ext cx="6278562" cy="457200"/>
          </a:xfrm>
          <a:prstGeom prst="roundRect">
            <a:avLst>
              <a:gd name="adj" fmla="val 49106"/>
            </a:avLst>
          </a:prstGeom>
          <a:solidFill>
            <a:srgbClr val="008EFF"/>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fontAlgn="base">
              <a:spcBef>
                <a:spcPct val="0"/>
              </a:spcBef>
              <a:spcAft>
                <a:spcPct val="0"/>
              </a:spcAft>
            </a:pPr>
            <a:r>
              <a:rPr lang="es-ES" altLang="es-ES" sz="2400" b="0" dirty="0">
                <a:solidFill>
                  <a:srgbClr val="FFFFFF"/>
                </a:solidFill>
              </a:rPr>
              <a:t>Personalización de la prescripción</a:t>
            </a:r>
          </a:p>
        </p:txBody>
      </p:sp>
      <p:sp>
        <p:nvSpPr>
          <p:cNvPr id="2" name="CuadroTexto 1">
            <a:extLst>
              <a:ext uri="{FF2B5EF4-FFF2-40B4-BE49-F238E27FC236}">
                <a16:creationId xmlns:a16="http://schemas.microsoft.com/office/drawing/2014/main" id="{F42B06B5-D62E-4E20-B5CB-ADDD2198C97F}"/>
              </a:ext>
            </a:extLst>
          </p:cNvPr>
          <p:cNvSpPr txBox="1"/>
          <p:nvPr/>
        </p:nvSpPr>
        <p:spPr>
          <a:xfrm rot="1297970">
            <a:off x="6359235" y="3730837"/>
            <a:ext cx="1812175" cy="584775"/>
          </a:xfrm>
          <a:prstGeom prst="rect">
            <a:avLst/>
          </a:prstGeom>
          <a:solidFill>
            <a:schemeClr val="accent2">
              <a:lumMod val="20000"/>
              <a:lumOff val="80000"/>
            </a:schemeClr>
          </a:solidFill>
        </p:spPr>
        <p:txBody>
          <a:bodyPr wrap="square" rtlCol="0">
            <a:spAutoFit/>
          </a:bodyPr>
          <a:lstStyle/>
          <a:p>
            <a:pPr algn="ctr"/>
            <a:r>
              <a:rPr lang="es-ES" sz="1600" b="1" dirty="0">
                <a:solidFill>
                  <a:srgbClr val="CC3399"/>
                </a:solidFill>
              </a:rPr>
              <a:t>HUIR DE LA </a:t>
            </a:r>
          </a:p>
          <a:p>
            <a:pPr algn="ctr"/>
            <a:r>
              <a:rPr lang="es-ES" sz="1600" b="1" dirty="0">
                <a:solidFill>
                  <a:srgbClr val="CC3399"/>
                </a:solidFill>
              </a:rPr>
              <a:t>POLIFARMACIA</a:t>
            </a:r>
          </a:p>
        </p:txBody>
      </p:sp>
      <p:pic>
        <p:nvPicPr>
          <p:cNvPr id="14" name="Picture 7" descr="P5310030">
            <a:extLst>
              <a:ext uri="{FF2B5EF4-FFF2-40B4-BE49-F238E27FC236}">
                <a16:creationId xmlns:a16="http://schemas.microsoft.com/office/drawing/2014/main" id="{14DE48E4-D53A-47AE-B001-0F62C56D73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4681" y="842452"/>
            <a:ext cx="3171091" cy="237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96093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250"/>
                                        <p:tgtEl>
                                          <p:spTgt spid="9"/>
                                        </p:tgtEl>
                                      </p:cBhvr>
                                    </p:animEffect>
                                  </p:childTnLst>
                                </p:cTn>
                              </p:par>
                            </p:childTnLst>
                          </p:cTn>
                        </p:par>
                        <p:par>
                          <p:cTn id="8" fill="hold">
                            <p:stCondLst>
                              <p:cond delay="125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10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7045">
                                            <p:bg/>
                                          </p:spTgt>
                                        </p:tgtEl>
                                        <p:attrNameLst>
                                          <p:attrName>style.visibility</p:attrName>
                                        </p:attrNameLst>
                                      </p:cBhvr>
                                      <p:to>
                                        <p:strVal val="visible"/>
                                      </p:to>
                                    </p:set>
                                    <p:animEffect transition="in" filter="wipe(left)">
                                      <p:cBhvr>
                                        <p:cTn id="16" dur="1000"/>
                                        <p:tgtEl>
                                          <p:spTgt spid="87045">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7045">
                                            <p:txEl>
                                              <p:pRg st="0" end="0"/>
                                            </p:txEl>
                                          </p:spTgt>
                                        </p:tgtEl>
                                        <p:attrNameLst>
                                          <p:attrName>style.visibility</p:attrName>
                                        </p:attrNameLst>
                                      </p:cBhvr>
                                      <p:to>
                                        <p:strVal val="visible"/>
                                      </p:to>
                                    </p:set>
                                    <p:animEffect transition="in" filter="wipe(left)">
                                      <p:cBhvr>
                                        <p:cTn id="21" dur="1000"/>
                                        <p:tgtEl>
                                          <p:spTgt spid="87045">
                                            <p:txEl>
                                              <p:pRg st="0" end="0"/>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87045">
                                            <p:txEl>
                                              <p:pRg st="1" end="1"/>
                                            </p:txEl>
                                          </p:spTgt>
                                        </p:tgtEl>
                                        <p:attrNameLst>
                                          <p:attrName>style.visibility</p:attrName>
                                        </p:attrNameLst>
                                      </p:cBhvr>
                                      <p:to>
                                        <p:strVal val="visible"/>
                                      </p:to>
                                    </p:set>
                                    <p:animEffect transition="in" filter="wipe(left)">
                                      <p:cBhvr>
                                        <p:cTn id="24" dur="1000"/>
                                        <p:tgtEl>
                                          <p:spTgt spid="87045">
                                            <p:txEl>
                                              <p:pRg st="1" end="1"/>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87045">
                                            <p:txEl>
                                              <p:pRg st="2" end="2"/>
                                            </p:txEl>
                                          </p:spTgt>
                                        </p:tgtEl>
                                        <p:attrNameLst>
                                          <p:attrName>style.visibility</p:attrName>
                                        </p:attrNameLst>
                                      </p:cBhvr>
                                      <p:to>
                                        <p:strVal val="visible"/>
                                      </p:to>
                                    </p:set>
                                    <p:animEffect transition="in" filter="wipe(left)">
                                      <p:cBhvr>
                                        <p:cTn id="27" dur="1000"/>
                                        <p:tgtEl>
                                          <p:spTgt spid="8704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7045">
                                            <p:txEl>
                                              <p:pRg st="3" end="3"/>
                                            </p:txEl>
                                          </p:spTgt>
                                        </p:tgtEl>
                                        <p:attrNameLst>
                                          <p:attrName>style.visibility</p:attrName>
                                        </p:attrNameLst>
                                      </p:cBhvr>
                                      <p:to>
                                        <p:strVal val="visible"/>
                                      </p:to>
                                    </p:set>
                                    <p:animEffect transition="in" filter="wipe(left)">
                                      <p:cBhvr>
                                        <p:cTn id="32" dur="1000"/>
                                        <p:tgtEl>
                                          <p:spTgt spid="87045">
                                            <p:txEl>
                                              <p:pRg st="3" end="3"/>
                                            </p:tx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87045">
                                            <p:txEl>
                                              <p:pRg st="4" end="4"/>
                                            </p:txEl>
                                          </p:spTgt>
                                        </p:tgtEl>
                                        <p:attrNameLst>
                                          <p:attrName>style.visibility</p:attrName>
                                        </p:attrNameLst>
                                      </p:cBhvr>
                                      <p:to>
                                        <p:strVal val="visible"/>
                                      </p:to>
                                    </p:set>
                                    <p:animEffect transition="in" filter="wipe(left)">
                                      <p:cBhvr>
                                        <p:cTn id="35" dur="1000"/>
                                        <p:tgtEl>
                                          <p:spTgt spid="87045">
                                            <p:txEl>
                                              <p:pRg st="4" end="4"/>
                                            </p:txEl>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87045">
                                            <p:txEl>
                                              <p:pRg st="5" end="5"/>
                                            </p:txEl>
                                          </p:spTgt>
                                        </p:tgtEl>
                                        <p:attrNameLst>
                                          <p:attrName>style.visibility</p:attrName>
                                        </p:attrNameLst>
                                      </p:cBhvr>
                                      <p:to>
                                        <p:strVal val="visible"/>
                                      </p:to>
                                    </p:set>
                                    <p:animEffect transition="in" filter="wipe(left)">
                                      <p:cBhvr>
                                        <p:cTn id="38" dur="1000"/>
                                        <p:tgtEl>
                                          <p:spTgt spid="87045">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87045">
                                            <p:txEl>
                                              <p:pRg st="6" end="6"/>
                                            </p:txEl>
                                          </p:spTgt>
                                        </p:tgtEl>
                                        <p:attrNameLst>
                                          <p:attrName>style.visibility</p:attrName>
                                        </p:attrNameLst>
                                      </p:cBhvr>
                                      <p:to>
                                        <p:strVal val="visible"/>
                                      </p:to>
                                    </p:set>
                                    <p:animEffect transition="in" filter="wipe(left)">
                                      <p:cBhvr>
                                        <p:cTn id="43" dur="1000"/>
                                        <p:tgtEl>
                                          <p:spTgt spid="87045">
                                            <p:txEl>
                                              <p:pRg st="6" end="6"/>
                                            </p:txEl>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87045">
                                            <p:txEl>
                                              <p:pRg st="7" end="7"/>
                                            </p:txEl>
                                          </p:spTgt>
                                        </p:tgtEl>
                                        <p:attrNameLst>
                                          <p:attrName>style.visibility</p:attrName>
                                        </p:attrNameLst>
                                      </p:cBhvr>
                                      <p:to>
                                        <p:strVal val="visible"/>
                                      </p:to>
                                    </p:set>
                                    <p:animEffect transition="in" filter="wipe(left)">
                                      <p:cBhvr>
                                        <p:cTn id="46" dur="1000"/>
                                        <p:tgtEl>
                                          <p:spTgt spid="87045">
                                            <p:txEl>
                                              <p:pRg st="7" end="7"/>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childTnLst>
                                </p:cTn>
                              </p:par>
                              <p:par>
                                <p:cTn id="50" presetID="10" presetClass="entr" presetSubtype="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5" grpId="0" build="p" animBg="1"/>
      <p:bldP spid="9" grpId="0"/>
      <p:bldP spid="13" grpId="0" animBg="1"/>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B1B1A1BD-BC94-4D92-A07D-937528F370C1}"/>
              </a:ext>
            </a:extLst>
          </p:cNvPr>
          <p:cNvSpPr txBox="1"/>
          <p:nvPr/>
        </p:nvSpPr>
        <p:spPr>
          <a:xfrm>
            <a:off x="324002" y="6169748"/>
            <a:ext cx="11529947" cy="215444"/>
          </a:xfrm>
          <a:prstGeom prst="rect">
            <a:avLst/>
          </a:prstGeom>
          <a:solidFill>
            <a:srgbClr val="21BBEF"/>
          </a:solidFill>
        </p:spPr>
        <p:txBody>
          <a:bodyPr wrap="square" rtlCol="0">
            <a:spAutoFit/>
          </a:bodyPr>
          <a:lstStyle/>
          <a:p>
            <a:r>
              <a:rPr lang="es-ES" sz="800" dirty="0" err="1">
                <a:solidFill>
                  <a:srgbClr val="21BBEF"/>
                </a:solidFill>
              </a:rPr>
              <a:t>hj</a:t>
            </a:r>
            <a:endParaRPr lang="es-ES" sz="800" dirty="0">
              <a:solidFill>
                <a:srgbClr val="21BBEF"/>
              </a:solidFill>
            </a:endParaRPr>
          </a:p>
        </p:txBody>
      </p:sp>
      <p:sp>
        <p:nvSpPr>
          <p:cNvPr id="9" name="CuadroTexto 8">
            <a:extLst>
              <a:ext uri="{FF2B5EF4-FFF2-40B4-BE49-F238E27FC236}">
                <a16:creationId xmlns:a16="http://schemas.microsoft.com/office/drawing/2014/main" id="{72EDE3C4-9A64-4073-923D-8D565B60281B}"/>
              </a:ext>
            </a:extLst>
          </p:cNvPr>
          <p:cNvSpPr txBox="1"/>
          <p:nvPr/>
        </p:nvSpPr>
        <p:spPr>
          <a:xfrm>
            <a:off x="10597133" y="6178563"/>
            <a:ext cx="1516066" cy="384977"/>
          </a:xfrm>
          <a:prstGeom prst="rect">
            <a:avLst/>
          </a:prstGeom>
          <a:noFill/>
        </p:spPr>
        <p:txBody>
          <a:bodyPr wrap="square">
            <a:spAutoFit/>
          </a:bodyPr>
          <a:lstStyle/>
          <a:p>
            <a:pPr algn="ctr">
              <a:lnSpc>
                <a:spcPts val="1200"/>
              </a:lnSpc>
              <a:defRPr/>
            </a:pPr>
            <a:r>
              <a:rPr lang="es-ES" sz="1000" b="1" dirty="0">
                <a:solidFill>
                  <a:schemeClr val="tx1">
                    <a:lumMod val="65000"/>
                    <a:lumOff val="35000"/>
                  </a:schemeClr>
                </a:solidFill>
              </a:rPr>
              <a:t>Dr. Rafael Puerto</a:t>
            </a:r>
          </a:p>
          <a:p>
            <a:pPr algn="ctr">
              <a:lnSpc>
                <a:spcPts val="1200"/>
              </a:lnSpc>
              <a:defRPr/>
            </a:pPr>
            <a:r>
              <a:rPr lang="es-ES" sz="800" dirty="0">
                <a:solidFill>
                  <a:schemeClr val="tx1">
                    <a:lumMod val="65000"/>
                    <a:lumOff val="35000"/>
                  </a:schemeClr>
                </a:solidFill>
              </a:rPr>
              <a:t>@19RafaPuerto96</a:t>
            </a:r>
          </a:p>
        </p:txBody>
      </p:sp>
      <p:pic>
        <p:nvPicPr>
          <p:cNvPr id="10" name="Imagen 2">
            <a:extLst>
              <a:ext uri="{FF2B5EF4-FFF2-40B4-BE49-F238E27FC236}">
                <a16:creationId xmlns:a16="http://schemas.microsoft.com/office/drawing/2014/main" id="{9E30F56F-DF62-4576-A463-31EE9F697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5240" y="5279850"/>
            <a:ext cx="1577959" cy="111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descr="Resultado de imagen de LOGO DEL COLEGIO OFICIAL DE FARMACÉUTICOS DE MALAGA">
            <a:extLst>
              <a:ext uri="{FF2B5EF4-FFF2-40B4-BE49-F238E27FC236}">
                <a16:creationId xmlns:a16="http://schemas.microsoft.com/office/drawing/2014/main" id="{F494B623-7873-41BF-8995-DF0CFAC47F8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4510" y="5975329"/>
            <a:ext cx="666750" cy="671433"/>
          </a:xfrm>
          <a:prstGeom prst="rect">
            <a:avLst/>
          </a:prstGeom>
          <a:noFill/>
        </p:spPr>
      </p:pic>
      <p:pic>
        <p:nvPicPr>
          <p:cNvPr id="12" name="Imagen 11">
            <a:extLst>
              <a:ext uri="{FF2B5EF4-FFF2-40B4-BE49-F238E27FC236}">
                <a16:creationId xmlns:a16="http://schemas.microsoft.com/office/drawing/2014/main" id="{BDF301B9-81EB-4429-8298-A532C4A7C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50" y="5977421"/>
            <a:ext cx="1479550" cy="669496"/>
          </a:xfrm>
          <a:prstGeom prst="rect">
            <a:avLst/>
          </a:prstGeom>
        </p:spPr>
      </p:pic>
      <p:sp>
        <p:nvSpPr>
          <p:cNvPr id="7" name="AutoShape 2">
            <a:extLst>
              <a:ext uri="{FF2B5EF4-FFF2-40B4-BE49-F238E27FC236}">
                <a16:creationId xmlns:a16="http://schemas.microsoft.com/office/drawing/2014/main" id="{E55B2F2D-604F-4ABD-B1D6-FE4943A55613}"/>
              </a:ext>
            </a:extLst>
          </p:cNvPr>
          <p:cNvSpPr>
            <a:spLocks noChangeArrowheads="1"/>
          </p:cNvSpPr>
          <p:nvPr/>
        </p:nvSpPr>
        <p:spPr bwMode="gray">
          <a:xfrm>
            <a:off x="324001" y="537970"/>
            <a:ext cx="3873926" cy="431800"/>
          </a:xfrm>
          <a:prstGeom prst="roundRect">
            <a:avLst>
              <a:gd name="adj" fmla="val 49106"/>
            </a:avLst>
          </a:prstGeom>
          <a:solidFill>
            <a:srgbClr val="CC3399"/>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fontAlgn="base">
              <a:spcBef>
                <a:spcPct val="0"/>
              </a:spcBef>
              <a:spcAft>
                <a:spcPct val="0"/>
              </a:spcAft>
            </a:pPr>
            <a:r>
              <a:rPr lang="es-ES" altLang="es-ES" sz="2400" dirty="0">
                <a:solidFill>
                  <a:srgbClr val="FFFFFF"/>
                </a:solidFill>
              </a:rPr>
              <a:t>Paliativos en oncología</a:t>
            </a:r>
            <a:endParaRPr lang="es-ES" altLang="es-ES" sz="2000" dirty="0">
              <a:solidFill>
                <a:srgbClr val="FFFFFF"/>
              </a:solidFill>
            </a:endParaRPr>
          </a:p>
        </p:txBody>
      </p:sp>
      <p:sp>
        <p:nvSpPr>
          <p:cNvPr id="13" name="Text Box 5">
            <a:extLst>
              <a:ext uri="{FF2B5EF4-FFF2-40B4-BE49-F238E27FC236}">
                <a16:creationId xmlns:a16="http://schemas.microsoft.com/office/drawing/2014/main" id="{4A75FAA9-F409-4468-B7EB-E8D074E41449}"/>
              </a:ext>
            </a:extLst>
          </p:cNvPr>
          <p:cNvSpPr txBox="1">
            <a:spLocks noChangeArrowheads="1"/>
          </p:cNvSpPr>
          <p:nvPr/>
        </p:nvSpPr>
        <p:spPr bwMode="auto">
          <a:xfrm>
            <a:off x="324001" y="1162097"/>
            <a:ext cx="7972101" cy="1200329"/>
          </a:xfrm>
          <a:prstGeom prst="rect">
            <a:avLst/>
          </a:prstGeom>
          <a:solidFill>
            <a:srgbClr val="FFFFFF">
              <a:alpha val="60000"/>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0" fontAlgn="base" hangingPunct="0">
              <a:spcBef>
                <a:spcPct val="0"/>
              </a:spcBef>
              <a:spcAft>
                <a:spcPct val="0"/>
              </a:spcAft>
              <a:buClr>
                <a:srgbClr val="FF3399"/>
              </a:buClr>
              <a:buSzPct val="120000"/>
            </a:pPr>
            <a:r>
              <a:rPr lang="es-ES" altLang="es-ES" sz="2400" b="0" dirty="0">
                <a:solidFill>
                  <a:srgbClr val="002060"/>
                </a:solidFill>
              </a:rPr>
              <a:t>Dexametasona base……………		5   mg	  </a:t>
            </a:r>
            <a:endParaRPr lang="es-ES" altLang="es-ES" sz="1800" dirty="0">
              <a:solidFill>
                <a:srgbClr val="002060"/>
              </a:solidFill>
            </a:endParaRPr>
          </a:p>
          <a:p>
            <a:pPr eaLnBrk="0" fontAlgn="base" hangingPunct="0">
              <a:spcBef>
                <a:spcPct val="0"/>
              </a:spcBef>
              <a:spcAft>
                <a:spcPct val="0"/>
              </a:spcAft>
              <a:buClr>
                <a:srgbClr val="FF3399"/>
              </a:buClr>
              <a:buSzPct val="120000"/>
            </a:pPr>
            <a:r>
              <a:rPr lang="es-ES" altLang="es-ES" sz="2400" b="0" dirty="0">
                <a:solidFill>
                  <a:srgbClr val="002060"/>
                </a:solidFill>
              </a:rPr>
              <a:t>Para 1 cápsula, </a:t>
            </a:r>
          </a:p>
          <a:p>
            <a:pPr eaLnBrk="0" fontAlgn="base" hangingPunct="0">
              <a:spcBef>
                <a:spcPct val="0"/>
              </a:spcBef>
              <a:spcAft>
                <a:spcPct val="0"/>
              </a:spcAft>
              <a:buClr>
                <a:srgbClr val="FF3399"/>
              </a:buClr>
              <a:buSzPct val="120000"/>
            </a:pPr>
            <a:r>
              <a:rPr lang="es-ES" altLang="es-ES" sz="2400" b="0" dirty="0">
                <a:solidFill>
                  <a:srgbClr val="002060"/>
                </a:solidFill>
              </a:rPr>
              <a:t>Iguales </a:t>
            </a:r>
            <a:r>
              <a:rPr lang="es-ES" altLang="es-ES" sz="2400" b="0" dirty="0" err="1">
                <a:solidFill>
                  <a:srgbClr val="002060"/>
                </a:solidFill>
              </a:rPr>
              <a:t>nº</a:t>
            </a:r>
            <a:r>
              <a:rPr lang="es-ES" altLang="es-ES" sz="2400" b="0" dirty="0">
                <a:solidFill>
                  <a:srgbClr val="002060"/>
                </a:solidFill>
              </a:rPr>
              <a:t> 100 </a:t>
            </a:r>
          </a:p>
        </p:txBody>
      </p:sp>
      <p:sp>
        <p:nvSpPr>
          <p:cNvPr id="14" name="Text Box 5">
            <a:extLst>
              <a:ext uri="{FF2B5EF4-FFF2-40B4-BE49-F238E27FC236}">
                <a16:creationId xmlns:a16="http://schemas.microsoft.com/office/drawing/2014/main" id="{6F56A52B-483D-4AD2-9DB2-5322D75E573D}"/>
              </a:ext>
            </a:extLst>
          </p:cNvPr>
          <p:cNvSpPr txBox="1">
            <a:spLocks noChangeArrowheads="1"/>
          </p:cNvSpPr>
          <p:nvPr/>
        </p:nvSpPr>
        <p:spPr bwMode="auto">
          <a:xfrm>
            <a:off x="324000" y="2576166"/>
            <a:ext cx="7972101" cy="1631216"/>
          </a:xfrm>
          <a:prstGeom prst="rect">
            <a:avLst/>
          </a:prstGeom>
          <a:solidFill>
            <a:srgbClr val="FFFFFF">
              <a:alpha val="60000"/>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CC3399"/>
                </a:solidFill>
              </a:rPr>
              <a:t>Corticoide potente, </a:t>
            </a:r>
            <a:r>
              <a:rPr lang="es-ES" altLang="es-ES" sz="2000" b="0" dirty="0">
                <a:solidFill>
                  <a:srgbClr val="002060"/>
                </a:solidFill>
              </a:rPr>
              <a:t>útil en la profilaxis de náuseas y vómitos producidos en pacientes en tratamientos con </a:t>
            </a:r>
            <a:r>
              <a:rPr lang="es-ES" altLang="es-ES" sz="2000" b="0" dirty="0" err="1">
                <a:solidFill>
                  <a:srgbClr val="002060"/>
                </a:solidFill>
              </a:rPr>
              <a:t>quimioterápia</a:t>
            </a:r>
            <a:r>
              <a:rPr lang="es-ES" altLang="es-ES" sz="2000" b="0" dirty="0">
                <a:solidFill>
                  <a:srgbClr val="002060"/>
                </a:solidFill>
              </a:rPr>
              <a:t>.</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Adecuación de dosis: Que puede ser diferente para cada paciente, dependiendo de la edad, patología a tratar, gravedad y situación del paciente.</a:t>
            </a:r>
          </a:p>
        </p:txBody>
      </p:sp>
      <p:pic>
        <p:nvPicPr>
          <p:cNvPr id="15" name="Picture 5" descr="caps">
            <a:extLst>
              <a:ext uri="{FF2B5EF4-FFF2-40B4-BE49-F238E27FC236}">
                <a16:creationId xmlns:a16="http://schemas.microsoft.com/office/drawing/2014/main" id="{F72277CE-E294-4893-B702-33BB4A5D4B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4646" y="1162097"/>
            <a:ext cx="2564656" cy="3037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450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bg/>
                                          </p:spTgt>
                                        </p:tgtEl>
                                        <p:attrNameLst>
                                          <p:attrName>style.visibility</p:attrName>
                                        </p:attrNameLst>
                                      </p:cBhvr>
                                      <p:to>
                                        <p:strVal val="visible"/>
                                      </p:to>
                                    </p:set>
                                    <p:animEffect transition="in" filter="wipe(left)">
                                      <p:cBhvr>
                                        <p:cTn id="11" dur="1000"/>
                                        <p:tgtEl>
                                          <p:spTgt spid="13">
                                            <p:bg/>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wipe(left)">
                                      <p:cBhvr>
                                        <p:cTn id="16" dur="1000"/>
                                        <p:tgtEl>
                                          <p:spTgt spid="1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animEffect transition="in" filter="wipe(left)">
                                      <p:cBhvr>
                                        <p:cTn id="21" dur="1000"/>
                                        <p:tgtEl>
                                          <p:spTgt spid="1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
                                            <p:txEl>
                                              <p:pRg st="2" end="2"/>
                                            </p:txEl>
                                          </p:spTgt>
                                        </p:tgtEl>
                                        <p:attrNameLst>
                                          <p:attrName>style.visibility</p:attrName>
                                        </p:attrNameLst>
                                      </p:cBhvr>
                                      <p:to>
                                        <p:strVal val="visible"/>
                                      </p:to>
                                    </p:set>
                                    <p:animEffect transition="in" filter="wipe(left)">
                                      <p:cBhvr>
                                        <p:cTn id="26" dur="1000"/>
                                        <p:tgtEl>
                                          <p:spTgt spid="13">
                                            <p:txEl>
                                              <p:pRg st="2" end="2"/>
                                            </p:txEl>
                                          </p:spTgt>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1000"/>
                                        <p:tgtEl>
                                          <p:spTgt spid="14"/>
                                        </p:tgtEl>
                                      </p:cBhvr>
                                    </p:animEffect>
                                  </p:childTnLst>
                                </p:cTn>
                              </p:par>
                              <p:par>
                                <p:cTn id="31" presetID="10"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build="p" animBg="1"/>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B1B1A1BD-BC94-4D92-A07D-937528F370C1}"/>
              </a:ext>
            </a:extLst>
          </p:cNvPr>
          <p:cNvSpPr txBox="1"/>
          <p:nvPr/>
        </p:nvSpPr>
        <p:spPr>
          <a:xfrm>
            <a:off x="324002" y="6169748"/>
            <a:ext cx="11529947" cy="215444"/>
          </a:xfrm>
          <a:prstGeom prst="rect">
            <a:avLst/>
          </a:prstGeom>
          <a:solidFill>
            <a:srgbClr val="21BBEF"/>
          </a:solidFill>
        </p:spPr>
        <p:txBody>
          <a:bodyPr wrap="square" rtlCol="0">
            <a:spAutoFit/>
          </a:bodyPr>
          <a:lstStyle/>
          <a:p>
            <a:r>
              <a:rPr lang="es-ES" sz="800" dirty="0" err="1">
                <a:solidFill>
                  <a:srgbClr val="21BBEF"/>
                </a:solidFill>
              </a:rPr>
              <a:t>hj</a:t>
            </a:r>
            <a:endParaRPr lang="es-ES" sz="800" dirty="0">
              <a:solidFill>
                <a:srgbClr val="21BBEF"/>
              </a:solidFill>
            </a:endParaRPr>
          </a:p>
        </p:txBody>
      </p:sp>
      <p:sp>
        <p:nvSpPr>
          <p:cNvPr id="9" name="CuadroTexto 8">
            <a:extLst>
              <a:ext uri="{FF2B5EF4-FFF2-40B4-BE49-F238E27FC236}">
                <a16:creationId xmlns:a16="http://schemas.microsoft.com/office/drawing/2014/main" id="{72EDE3C4-9A64-4073-923D-8D565B60281B}"/>
              </a:ext>
            </a:extLst>
          </p:cNvPr>
          <p:cNvSpPr txBox="1"/>
          <p:nvPr/>
        </p:nvSpPr>
        <p:spPr>
          <a:xfrm>
            <a:off x="10597133" y="6178563"/>
            <a:ext cx="1516066" cy="384977"/>
          </a:xfrm>
          <a:prstGeom prst="rect">
            <a:avLst/>
          </a:prstGeom>
          <a:noFill/>
        </p:spPr>
        <p:txBody>
          <a:bodyPr wrap="square">
            <a:spAutoFit/>
          </a:bodyPr>
          <a:lstStyle/>
          <a:p>
            <a:pPr algn="ctr">
              <a:lnSpc>
                <a:spcPts val="1200"/>
              </a:lnSpc>
              <a:defRPr/>
            </a:pPr>
            <a:r>
              <a:rPr lang="es-ES" sz="1000" b="1" dirty="0">
                <a:solidFill>
                  <a:schemeClr val="tx1">
                    <a:lumMod val="65000"/>
                    <a:lumOff val="35000"/>
                  </a:schemeClr>
                </a:solidFill>
              </a:rPr>
              <a:t>Dr. Rafael Puerto</a:t>
            </a:r>
          </a:p>
          <a:p>
            <a:pPr algn="ctr">
              <a:lnSpc>
                <a:spcPts val="1200"/>
              </a:lnSpc>
              <a:defRPr/>
            </a:pPr>
            <a:r>
              <a:rPr lang="es-ES" sz="800" dirty="0">
                <a:solidFill>
                  <a:schemeClr val="tx1">
                    <a:lumMod val="65000"/>
                    <a:lumOff val="35000"/>
                  </a:schemeClr>
                </a:solidFill>
              </a:rPr>
              <a:t>@19RafaPuerto96</a:t>
            </a:r>
          </a:p>
        </p:txBody>
      </p:sp>
      <p:pic>
        <p:nvPicPr>
          <p:cNvPr id="10" name="Imagen 2">
            <a:extLst>
              <a:ext uri="{FF2B5EF4-FFF2-40B4-BE49-F238E27FC236}">
                <a16:creationId xmlns:a16="http://schemas.microsoft.com/office/drawing/2014/main" id="{9E30F56F-DF62-4576-A463-31EE9F697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5240" y="5279850"/>
            <a:ext cx="1577959" cy="111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descr="Resultado de imagen de LOGO DEL COLEGIO OFICIAL DE FARMACÉUTICOS DE MALAGA">
            <a:extLst>
              <a:ext uri="{FF2B5EF4-FFF2-40B4-BE49-F238E27FC236}">
                <a16:creationId xmlns:a16="http://schemas.microsoft.com/office/drawing/2014/main" id="{F494B623-7873-41BF-8995-DF0CFAC47F8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4510" y="5975329"/>
            <a:ext cx="666750" cy="671433"/>
          </a:xfrm>
          <a:prstGeom prst="rect">
            <a:avLst/>
          </a:prstGeom>
          <a:noFill/>
        </p:spPr>
      </p:pic>
      <p:pic>
        <p:nvPicPr>
          <p:cNvPr id="12" name="Imagen 11">
            <a:extLst>
              <a:ext uri="{FF2B5EF4-FFF2-40B4-BE49-F238E27FC236}">
                <a16:creationId xmlns:a16="http://schemas.microsoft.com/office/drawing/2014/main" id="{BDF301B9-81EB-4429-8298-A532C4A7C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50" y="5977421"/>
            <a:ext cx="1479550" cy="669496"/>
          </a:xfrm>
          <a:prstGeom prst="rect">
            <a:avLst/>
          </a:prstGeom>
        </p:spPr>
      </p:pic>
      <p:sp>
        <p:nvSpPr>
          <p:cNvPr id="7" name="AutoShape 2">
            <a:extLst>
              <a:ext uri="{FF2B5EF4-FFF2-40B4-BE49-F238E27FC236}">
                <a16:creationId xmlns:a16="http://schemas.microsoft.com/office/drawing/2014/main" id="{E55B2F2D-604F-4ABD-B1D6-FE4943A55613}"/>
              </a:ext>
            </a:extLst>
          </p:cNvPr>
          <p:cNvSpPr>
            <a:spLocks noChangeArrowheads="1"/>
          </p:cNvSpPr>
          <p:nvPr/>
        </p:nvSpPr>
        <p:spPr bwMode="gray">
          <a:xfrm>
            <a:off x="324001" y="537970"/>
            <a:ext cx="3873926" cy="431800"/>
          </a:xfrm>
          <a:prstGeom prst="roundRect">
            <a:avLst>
              <a:gd name="adj" fmla="val 49106"/>
            </a:avLst>
          </a:prstGeom>
          <a:solidFill>
            <a:srgbClr val="CC3399"/>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fontAlgn="base">
              <a:spcBef>
                <a:spcPct val="0"/>
              </a:spcBef>
              <a:spcAft>
                <a:spcPct val="0"/>
              </a:spcAft>
            </a:pPr>
            <a:r>
              <a:rPr lang="es-ES" altLang="es-ES" sz="2400" dirty="0">
                <a:solidFill>
                  <a:srgbClr val="FFFFFF"/>
                </a:solidFill>
              </a:rPr>
              <a:t>Estreñimiento crónico</a:t>
            </a:r>
            <a:endParaRPr lang="es-ES" altLang="es-ES" sz="2000" dirty="0">
              <a:solidFill>
                <a:srgbClr val="FFFFFF"/>
              </a:solidFill>
            </a:endParaRPr>
          </a:p>
        </p:txBody>
      </p:sp>
      <p:sp>
        <p:nvSpPr>
          <p:cNvPr id="13" name="Text Box 5">
            <a:extLst>
              <a:ext uri="{FF2B5EF4-FFF2-40B4-BE49-F238E27FC236}">
                <a16:creationId xmlns:a16="http://schemas.microsoft.com/office/drawing/2014/main" id="{4A75FAA9-F409-4468-B7EB-E8D074E41449}"/>
              </a:ext>
            </a:extLst>
          </p:cNvPr>
          <p:cNvSpPr txBox="1">
            <a:spLocks noChangeArrowheads="1"/>
          </p:cNvSpPr>
          <p:nvPr/>
        </p:nvSpPr>
        <p:spPr bwMode="auto">
          <a:xfrm>
            <a:off x="324001" y="1162097"/>
            <a:ext cx="7972101" cy="1569660"/>
          </a:xfrm>
          <a:prstGeom prst="rect">
            <a:avLst/>
          </a:prstGeom>
          <a:solidFill>
            <a:srgbClr val="FFFFFF">
              <a:alpha val="60000"/>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0" fontAlgn="base" hangingPunct="0">
              <a:spcBef>
                <a:spcPct val="0"/>
              </a:spcBef>
              <a:spcAft>
                <a:spcPct val="0"/>
              </a:spcAft>
              <a:buClr>
                <a:srgbClr val="FF3399"/>
              </a:buClr>
              <a:buSzPct val="120000"/>
            </a:pPr>
            <a:r>
              <a:rPr lang="es-ES" altLang="es-ES" sz="2400" b="0" dirty="0">
                <a:solidFill>
                  <a:srgbClr val="002060"/>
                </a:solidFill>
              </a:rPr>
              <a:t>Metilcelulosa………………….…		450	mg	  </a:t>
            </a:r>
            <a:endParaRPr lang="es-ES" altLang="es-ES" sz="1800" dirty="0">
              <a:solidFill>
                <a:srgbClr val="002060"/>
              </a:solidFill>
            </a:endParaRPr>
          </a:p>
          <a:p>
            <a:pPr eaLnBrk="0" fontAlgn="base" hangingPunct="0">
              <a:spcBef>
                <a:spcPct val="0"/>
              </a:spcBef>
              <a:spcAft>
                <a:spcPct val="0"/>
              </a:spcAft>
              <a:buClr>
                <a:srgbClr val="FF3399"/>
              </a:buClr>
              <a:buSzPct val="120000"/>
            </a:pPr>
            <a:r>
              <a:rPr lang="es-ES" altLang="es-ES" sz="2400" b="0" dirty="0" err="1">
                <a:solidFill>
                  <a:srgbClr val="002060"/>
                </a:solidFill>
              </a:rPr>
              <a:t>Trisilicato</a:t>
            </a:r>
            <a:r>
              <a:rPr lang="es-ES" altLang="es-ES" sz="2400" b="0" dirty="0">
                <a:solidFill>
                  <a:srgbClr val="002060"/>
                </a:solidFill>
              </a:rPr>
              <a:t> magnésico………….. 		  50	mg</a:t>
            </a:r>
          </a:p>
          <a:p>
            <a:pPr eaLnBrk="0" fontAlgn="base" hangingPunct="0">
              <a:spcBef>
                <a:spcPct val="0"/>
              </a:spcBef>
              <a:spcAft>
                <a:spcPct val="0"/>
              </a:spcAft>
              <a:buClr>
                <a:srgbClr val="FF3399"/>
              </a:buClr>
              <a:buSzPct val="120000"/>
            </a:pPr>
            <a:r>
              <a:rPr lang="es-ES" altLang="es-ES" sz="2400" b="0" dirty="0">
                <a:solidFill>
                  <a:srgbClr val="002060"/>
                </a:solidFill>
              </a:rPr>
              <a:t>Para una capsula</a:t>
            </a:r>
          </a:p>
          <a:p>
            <a:pPr eaLnBrk="0" fontAlgn="base" hangingPunct="0">
              <a:spcBef>
                <a:spcPct val="0"/>
              </a:spcBef>
              <a:spcAft>
                <a:spcPct val="0"/>
              </a:spcAft>
              <a:buClr>
                <a:srgbClr val="FF3399"/>
              </a:buClr>
              <a:buSzPct val="120000"/>
            </a:pPr>
            <a:r>
              <a:rPr lang="es-ES" altLang="es-ES" sz="2400" b="0" dirty="0">
                <a:solidFill>
                  <a:srgbClr val="002060"/>
                </a:solidFill>
              </a:rPr>
              <a:t>Iguales </a:t>
            </a:r>
            <a:r>
              <a:rPr lang="es-ES" altLang="es-ES" sz="2400" b="0" dirty="0" err="1">
                <a:solidFill>
                  <a:srgbClr val="002060"/>
                </a:solidFill>
              </a:rPr>
              <a:t>nº</a:t>
            </a:r>
            <a:r>
              <a:rPr lang="es-ES" altLang="es-ES" sz="2400" b="0" dirty="0">
                <a:solidFill>
                  <a:srgbClr val="002060"/>
                </a:solidFill>
              </a:rPr>
              <a:t> 100 </a:t>
            </a:r>
          </a:p>
        </p:txBody>
      </p:sp>
      <p:sp>
        <p:nvSpPr>
          <p:cNvPr id="14" name="Text Box 5">
            <a:extLst>
              <a:ext uri="{FF2B5EF4-FFF2-40B4-BE49-F238E27FC236}">
                <a16:creationId xmlns:a16="http://schemas.microsoft.com/office/drawing/2014/main" id="{6F56A52B-483D-4AD2-9DB2-5322D75E573D}"/>
              </a:ext>
            </a:extLst>
          </p:cNvPr>
          <p:cNvSpPr txBox="1">
            <a:spLocks noChangeArrowheads="1"/>
          </p:cNvSpPr>
          <p:nvPr/>
        </p:nvSpPr>
        <p:spPr bwMode="auto">
          <a:xfrm>
            <a:off x="390502" y="3310636"/>
            <a:ext cx="7972101" cy="1323439"/>
          </a:xfrm>
          <a:prstGeom prst="rect">
            <a:avLst/>
          </a:prstGeom>
          <a:solidFill>
            <a:srgbClr val="FFFFFF">
              <a:alpha val="60000"/>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CC3399"/>
                </a:solidFill>
              </a:rPr>
              <a:t>Laxante incrementador del bolo intestinal y el peristaltismo, </a:t>
            </a:r>
            <a:r>
              <a:rPr lang="es-ES" altLang="es-ES" sz="2000" b="0" dirty="0">
                <a:solidFill>
                  <a:srgbClr val="002060"/>
                </a:solidFill>
              </a:rPr>
              <a:t>asociado a un antiácido y laxante osmótico</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Tomar de 1 a 6 cápsulas al día con gran cantidad de agua para evitar el riesgo de obstrucción intestinal </a:t>
            </a:r>
          </a:p>
        </p:txBody>
      </p:sp>
      <p:pic>
        <p:nvPicPr>
          <p:cNvPr id="3" name="Imagen 2" descr="Imagen que contiene persona, suelo, ropa, interior&#10;&#10;Descripción generada con confianza muy alta">
            <a:extLst>
              <a:ext uri="{FF2B5EF4-FFF2-40B4-BE49-F238E27FC236}">
                <a16:creationId xmlns:a16="http://schemas.microsoft.com/office/drawing/2014/main" id="{4E2A91C1-9EFD-4B07-8FAD-AF6552556E1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396021" y="1162097"/>
            <a:ext cx="3471978" cy="3471978"/>
          </a:xfrm>
          <a:prstGeom prst="rect">
            <a:avLst/>
          </a:prstGeom>
        </p:spPr>
      </p:pic>
    </p:spTree>
    <p:extLst>
      <p:ext uri="{BB962C8B-B14F-4D97-AF65-F5344CB8AC3E}">
        <p14:creationId xmlns:p14="http://schemas.microsoft.com/office/powerpoint/2010/main" val="371245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bg/>
                                          </p:spTgt>
                                        </p:tgtEl>
                                        <p:attrNameLst>
                                          <p:attrName>style.visibility</p:attrName>
                                        </p:attrNameLst>
                                      </p:cBhvr>
                                      <p:to>
                                        <p:strVal val="visible"/>
                                      </p:to>
                                    </p:set>
                                    <p:animEffect transition="in" filter="wipe(left)">
                                      <p:cBhvr>
                                        <p:cTn id="11" dur="1000"/>
                                        <p:tgtEl>
                                          <p:spTgt spid="13">
                                            <p:bg/>
                                          </p:spTgt>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1000"/>
                                        <p:tgtEl>
                                          <p:spTgt spid="13">
                                            <p:txEl>
                                              <p:pRg st="0" end="0"/>
                                            </p:txEl>
                                          </p:spTgt>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wipe(left)">
                                      <p:cBhvr>
                                        <p:cTn id="19" dur="1000"/>
                                        <p:tgtEl>
                                          <p:spTgt spid="13">
                                            <p:txEl>
                                              <p:pRg st="1" end="1"/>
                                            </p:txEl>
                                          </p:spTgt>
                                        </p:tgtEl>
                                      </p:cBhvr>
                                    </p:animEffect>
                                  </p:childTnLst>
                                </p:cTn>
                              </p:par>
                            </p:childTnLst>
                          </p:cTn>
                        </p:par>
                        <p:par>
                          <p:cTn id="20" fill="hold">
                            <p:stCondLst>
                              <p:cond delay="3500"/>
                            </p:stCondLst>
                            <p:childTnLst>
                              <p:par>
                                <p:cTn id="21" presetID="22" presetClass="entr" presetSubtype="8" fill="hold" grpId="0" nodeType="after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animEffect transition="in" filter="wipe(left)">
                                      <p:cBhvr>
                                        <p:cTn id="23" dur="1000"/>
                                        <p:tgtEl>
                                          <p:spTgt spid="13">
                                            <p:txEl>
                                              <p:pRg st="2" end="2"/>
                                            </p:txEl>
                                          </p:spTgt>
                                        </p:tgtEl>
                                      </p:cBhvr>
                                    </p:animEffect>
                                  </p:childTnLst>
                                </p:cTn>
                              </p:par>
                            </p:childTnLst>
                          </p:cTn>
                        </p:par>
                        <p:par>
                          <p:cTn id="24" fill="hold">
                            <p:stCondLst>
                              <p:cond delay="4500"/>
                            </p:stCondLst>
                            <p:childTnLst>
                              <p:par>
                                <p:cTn id="25" presetID="22" presetClass="entr" presetSubtype="8" fill="hold" grpId="0" nodeType="after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wipe(left)">
                                      <p:cBhvr>
                                        <p:cTn id="27" dur="1000"/>
                                        <p:tgtEl>
                                          <p:spTgt spid="13">
                                            <p:txEl>
                                              <p:pRg st="3" end="3"/>
                                            </p:txEl>
                                          </p:spTgt>
                                        </p:tgtEl>
                                      </p:cBhvr>
                                    </p:animEffect>
                                  </p:childTnLst>
                                </p:cTn>
                              </p:par>
                            </p:childTnLst>
                          </p:cTn>
                        </p:par>
                        <p:par>
                          <p:cTn id="28" fill="hold">
                            <p:stCondLst>
                              <p:cond delay="5500"/>
                            </p:stCondLst>
                            <p:childTnLst>
                              <p:par>
                                <p:cTn id="29" presetID="22" presetClass="entr" presetSubtype="8"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10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build="p" animBg="1"/>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B1B1A1BD-BC94-4D92-A07D-937528F370C1}"/>
              </a:ext>
            </a:extLst>
          </p:cNvPr>
          <p:cNvSpPr txBox="1"/>
          <p:nvPr/>
        </p:nvSpPr>
        <p:spPr>
          <a:xfrm>
            <a:off x="324002" y="6169748"/>
            <a:ext cx="11529947" cy="215444"/>
          </a:xfrm>
          <a:prstGeom prst="rect">
            <a:avLst/>
          </a:prstGeom>
          <a:solidFill>
            <a:srgbClr val="21BBEF"/>
          </a:solidFill>
        </p:spPr>
        <p:txBody>
          <a:bodyPr wrap="square" rtlCol="0">
            <a:spAutoFit/>
          </a:bodyPr>
          <a:lstStyle/>
          <a:p>
            <a:r>
              <a:rPr lang="es-ES" sz="800" dirty="0" err="1">
                <a:solidFill>
                  <a:srgbClr val="21BBEF"/>
                </a:solidFill>
              </a:rPr>
              <a:t>hj</a:t>
            </a:r>
            <a:endParaRPr lang="es-ES" sz="800" dirty="0">
              <a:solidFill>
                <a:srgbClr val="21BBEF"/>
              </a:solidFill>
            </a:endParaRPr>
          </a:p>
        </p:txBody>
      </p:sp>
      <p:sp>
        <p:nvSpPr>
          <p:cNvPr id="9" name="CuadroTexto 8">
            <a:extLst>
              <a:ext uri="{FF2B5EF4-FFF2-40B4-BE49-F238E27FC236}">
                <a16:creationId xmlns:a16="http://schemas.microsoft.com/office/drawing/2014/main" id="{72EDE3C4-9A64-4073-923D-8D565B60281B}"/>
              </a:ext>
            </a:extLst>
          </p:cNvPr>
          <p:cNvSpPr txBox="1"/>
          <p:nvPr/>
        </p:nvSpPr>
        <p:spPr>
          <a:xfrm>
            <a:off x="10597133" y="6178563"/>
            <a:ext cx="1516066" cy="384977"/>
          </a:xfrm>
          <a:prstGeom prst="rect">
            <a:avLst/>
          </a:prstGeom>
          <a:noFill/>
        </p:spPr>
        <p:txBody>
          <a:bodyPr wrap="square">
            <a:spAutoFit/>
          </a:bodyPr>
          <a:lstStyle/>
          <a:p>
            <a:pPr algn="ctr">
              <a:lnSpc>
                <a:spcPts val="1200"/>
              </a:lnSpc>
              <a:defRPr/>
            </a:pPr>
            <a:r>
              <a:rPr lang="es-ES" sz="1000" b="1" dirty="0">
                <a:solidFill>
                  <a:schemeClr val="tx1">
                    <a:lumMod val="65000"/>
                    <a:lumOff val="35000"/>
                  </a:schemeClr>
                </a:solidFill>
              </a:rPr>
              <a:t>Dr. Rafael Puerto</a:t>
            </a:r>
          </a:p>
          <a:p>
            <a:pPr algn="ctr">
              <a:lnSpc>
                <a:spcPts val="1200"/>
              </a:lnSpc>
              <a:defRPr/>
            </a:pPr>
            <a:r>
              <a:rPr lang="es-ES" sz="800" dirty="0">
                <a:solidFill>
                  <a:schemeClr val="tx1">
                    <a:lumMod val="65000"/>
                    <a:lumOff val="35000"/>
                  </a:schemeClr>
                </a:solidFill>
              </a:rPr>
              <a:t>@19RafaPuerto96</a:t>
            </a:r>
          </a:p>
        </p:txBody>
      </p:sp>
      <p:pic>
        <p:nvPicPr>
          <p:cNvPr id="10" name="Imagen 2">
            <a:extLst>
              <a:ext uri="{FF2B5EF4-FFF2-40B4-BE49-F238E27FC236}">
                <a16:creationId xmlns:a16="http://schemas.microsoft.com/office/drawing/2014/main" id="{9E30F56F-DF62-4576-A463-31EE9F697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5240" y="5279850"/>
            <a:ext cx="1577959" cy="111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descr="Resultado de imagen de LOGO DEL COLEGIO OFICIAL DE FARMACÉUTICOS DE MALAGA">
            <a:extLst>
              <a:ext uri="{FF2B5EF4-FFF2-40B4-BE49-F238E27FC236}">
                <a16:creationId xmlns:a16="http://schemas.microsoft.com/office/drawing/2014/main" id="{F494B623-7873-41BF-8995-DF0CFAC47F8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4510" y="5975329"/>
            <a:ext cx="666750" cy="671433"/>
          </a:xfrm>
          <a:prstGeom prst="rect">
            <a:avLst/>
          </a:prstGeom>
          <a:noFill/>
        </p:spPr>
      </p:pic>
      <p:pic>
        <p:nvPicPr>
          <p:cNvPr id="12" name="Imagen 11">
            <a:extLst>
              <a:ext uri="{FF2B5EF4-FFF2-40B4-BE49-F238E27FC236}">
                <a16:creationId xmlns:a16="http://schemas.microsoft.com/office/drawing/2014/main" id="{BDF301B9-81EB-4429-8298-A532C4A7C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50" y="5977421"/>
            <a:ext cx="1479550" cy="669496"/>
          </a:xfrm>
          <a:prstGeom prst="rect">
            <a:avLst/>
          </a:prstGeom>
        </p:spPr>
      </p:pic>
      <p:sp>
        <p:nvSpPr>
          <p:cNvPr id="7" name="AutoShape 2">
            <a:extLst>
              <a:ext uri="{FF2B5EF4-FFF2-40B4-BE49-F238E27FC236}">
                <a16:creationId xmlns:a16="http://schemas.microsoft.com/office/drawing/2014/main" id="{E55B2F2D-604F-4ABD-B1D6-FE4943A55613}"/>
              </a:ext>
            </a:extLst>
          </p:cNvPr>
          <p:cNvSpPr>
            <a:spLocks noChangeArrowheads="1"/>
          </p:cNvSpPr>
          <p:nvPr/>
        </p:nvSpPr>
        <p:spPr bwMode="gray">
          <a:xfrm>
            <a:off x="324001" y="537970"/>
            <a:ext cx="3873926" cy="431800"/>
          </a:xfrm>
          <a:prstGeom prst="roundRect">
            <a:avLst>
              <a:gd name="adj" fmla="val 49106"/>
            </a:avLst>
          </a:prstGeom>
          <a:solidFill>
            <a:srgbClr val="CC3399"/>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fontAlgn="base">
              <a:spcBef>
                <a:spcPct val="0"/>
              </a:spcBef>
              <a:spcAft>
                <a:spcPct val="0"/>
              </a:spcAft>
            </a:pPr>
            <a:r>
              <a:rPr lang="es-ES" altLang="es-ES" sz="2400" dirty="0">
                <a:solidFill>
                  <a:srgbClr val="FFFFFF"/>
                </a:solidFill>
              </a:rPr>
              <a:t>Úlcera gástrica</a:t>
            </a:r>
            <a:endParaRPr lang="es-ES" altLang="es-ES" sz="2000" dirty="0">
              <a:solidFill>
                <a:srgbClr val="FFFFFF"/>
              </a:solidFill>
            </a:endParaRPr>
          </a:p>
        </p:txBody>
      </p:sp>
      <p:sp>
        <p:nvSpPr>
          <p:cNvPr id="13" name="Text Box 5">
            <a:extLst>
              <a:ext uri="{FF2B5EF4-FFF2-40B4-BE49-F238E27FC236}">
                <a16:creationId xmlns:a16="http://schemas.microsoft.com/office/drawing/2014/main" id="{4A75FAA9-F409-4468-B7EB-E8D074E41449}"/>
              </a:ext>
            </a:extLst>
          </p:cNvPr>
          <p:cNvSpPr txBox="1">
            <a:spLocks noChangeArrowheads="1"/>
          </p:cNvSpPr>
          <p:nvPr/>
        </p:nvSpPr>
        <p:spPr bwMode="auto">
          <a:xfrm>
            <a:off x="324001" y="1162097"/>
            <a:ext cx="7972101" cy="830997"/>
          </a:xfrm>
          <a:prstGeom prst="rect">
            <a:avLst/>
          </a:prstGeom>
          <a:solidFill>
            <a:srgbClr val="FFFFFF">
              <a:alpha val="60000"/>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0" fontAlgn="base" hangingPunct="0">
              <a:spcBef>
                <a:spcPct val="0"/>
              </a:spcBef>
              <a:spcAft>
                <a:spcPct val="0"/>
              </a:spcAft>
              <a:buClr>
                <a:srgbClr val="FF3399"/>
              </a:buClr>
              <a:buSzPct val="120000"/>
            </a:pPr>
            <a:r>
              <a:rPr lang="es-ES" altLang="es-ES" sz="2400" b="0" dirty="0">
                <a:solidFill>
                  <a:srgbClr val="002060"/>
                </a:solidFill>
              </a:rPr>
              <a:t>Omeprazol…………………….…		200	mg	  </a:t>
            </a:r>
            <a:endParaRPr lang="es-ES" altLang="es-ES" sz="1800" dirty="0">
              <a:solidFill>
                <a:srgbClr val="002060"/>
              </a:solidFill>
            </a:endParaRPr>
          </a:p>
          <a:p>
            <a:pPr eaLnBrk="0" fontAlgn="base" hangingPunct="0">
              <a:spcBef>
                <a:spcPct val="0"/>
              </a:spcBef>
              <a:spcAft>
                <a:spcPct val="0"/>
              </a:spcAft>
              <a:buClr>
                <a:srgbClr val="FF3399"/>
              </a:buClr>
              <a:buSzPct val="120000"/>
            </a:pPr>
            <a:r>
              <a:rPr lang="es-ES" altLang="es-ES" sz="2400" b="0" dirty="0">
                <a:solidFill>
                  <a:srgbClr val="002060"/>
                </a:solidFill>
              </a:rPr>
              <a:t>Suspensión …………..</a:t>
            </a:r>
            <a:r>
              <a:rPr lang="es-ES" altLang="es-ES" sz="2400" b="0" dirty="0" err="1">
                <a:solidFill>
                  <a:srgbClr val="002060"/>
                </a:solidFill>
              </a:rPr>
              <a:t>c.s.p</a:t>
            </a:r>
            <a:r>
              <a:rPr lang="es-ES" altLang="es-ES" sz="2400" b="0" dirty="0">
                <a:solidFill>
                  <a:srgbClr val="002060"/>
                </a:solidFill>
              </a:rPr>
              <a:t>……		125     ml </a:t>
            </a:r>
          </a:p>
        </p:txBody>
      </p:sp>
      <p:sp>
        <p:nvSpPr>
          <p:cNvPr id="14" name="Text Box 5">
            <a:extLst>
              <a:ext uri="{FF2B5EF4-FFF2-40B4-BE49-F238E27FC236}">
                <a16:creationId xmlns:a16="http://schemas.microsoft.com/office/drawing/2014/main" id="{6F56A52B-483D-4AD2-9DB2-5322D75E573D}"/>
              </a:ext>
            </a:extLst>
          </p:cNvPr>
          <p:cNvSpPr txBox="1">
            <a:spLocks noChangeArrowheads="1"/>
          </p:cNvSpPr>
          <p:nvPr/>
        </p:nvSpPr>
        <p:spPr bwMode="auto">
          <a:xfrm>
            <a:off x="324001" y="2305615"/>
            <a:ext cx="7972101" cy="2246769"/>
          </a:xfrm>
          <a:prstGeom prst="rect">
            <a:avLst/>
          </a:prstGeom>
          <a:solidFill>
            <a:srgbClr val="FFFFFF">
              <a:alpha val="60000"/>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dirty="0">
                <a:solidFill>
                  <a:srgbClr val="CC3399"/>
                </a:solidFill>
              </a:rPr>
              <a:t>Antiulceroso, disminuye la secreción ácida del estómago.</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dirty="0">
                <a:solidFill>
                  <a:srgbClr val="CC3399"/>
                </a:solidFill>
              </a:rPr>
              <a:t>Tratamiento del reflujo esofágico</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Adecuación de dosis y vehículo a pacientes pediátricos o ancianos con problemas de deglución</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Suspensión blanquecina</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Conservar en frigo</a:t>
            </a:r>
          </a:p>
          <a:p>
            <a:pPr marL="342900" indent="-3429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002060"/>
                </a:solidFill>
              </a:rPr>
              <a:t>Caducidad 30 días en nevera y 7 días a temperatura ambiente</a:t>
            </a:r>
          </a:p>
        </p:txBody>
      </p:sp>
      <p:pic>
        <p:nvPicPr>
          <p:cNvPr id="3" name="Imagen 2">
            <a:extLst>
              <a:ext uri="{FF2B5EF4-FFF2-40B4-BE49-F238E27FC236}">
                <a16:creationId xmlns:a16="http://schemas.microsoft.com/office/drawing/2014/main" id="{6C77E453-D380-4E3E-ADD0-C1D8BA4DE16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948771" y="1540999"/>
            <a:ext cx="2458764" cy="2069459"/>
          </a:xfrm>
          <a:prstGeom prst="rect">
            <a:avLst/>
          </a:prstGeom>
        </p:spPr>
      </p:pic>
    </p:spTree>
    <p:extLst>
      <p:ext uri="{BB962C8B-B14F-4D97-AF65-F5344CB8AC3E}">
        <p14:creationId xmlns:p14="http://schemas.microsoft.com/office/powerpoint/2010/main" val="133223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bg/>
                                          </p:spTgt>
                                        </p:tgtEl>
                                        <p:attrNameLst>
                                          <p:attrName>style.visibility</p:attrName>
                                        </p:attrNameLst>
                                      </p:cBhvr>
                                      <p:to>
                                        <p:strVal val="visible"/>
                                      </p:to>
                                    </p:set>
                                    <p:animEffect transition="in" filter="wipe(left)">
                                      <p:cBhvr>
                                        <p:cTn id="11" dur="1000"/>
                                        <p:tgtEl>
                                          <p:spTgt spid="13">
                                            <p:bg/>
                                          </p:spTgt>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1000"/>
                                        <p:tgtEl>
                                          <p:spTgt spid="13">
                                            <p:txEl>
                                              <p:pRg st="0" end="0"/>
                                            </p:txEl>
                                          </p:spTgt>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wipe(left)">
                                      <p:cBhvr>
                                        <p:cTn id="19" dur="1000"/>
                                        <p:tgtEl>
                                          <p:spTgt spid="13">
                                            <p:txEl>
                                              <p:pRg st="1" end="1"/>
                                            </p:txEl>
                                          </p:spTgt>
                                        </p:tgtEl>
                                      </p:cBhvr>
                                    </p:animEffect>
                                  </p:childTnLst>
                                </p:cTn>
                              </p:par>
                            </p:childTnLst>
                          </p:cTn>
                        </p:par>
                        <p:par>
                          <p:cTn id="20" fill="hold">
                            <p:stCondLst>
                              <p:cond delay="3500"/>
                            </p:stCondLst>
                            <p:childTnLst>
                              <p:par>
                                <p:cTn id="21" presetID="22" presetClass="entr" presetSubtype="8"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10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build="p"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B1B1A1BD-BC94-4D92-A07D-937528F370C1}"/>
              </a:ext>
            </a:extLst>
          </p:cNvPr>
          <p:cNvSpPr txBox="1"/>
          <p:nvPr/>
        </p:nvSpPr>
        <p:spPr>
          <a:xfrm>
            <a:off x="324002" y="6169748"/>
            <a:ext cx="11529947" cy="215444"/>
          </a:xfrm>
          <a:prstGeom prst="rect">
            <a:avLst/>
          </a:prstGeom>
          <a:solidFill>
            <a:srgbClr val="21BBEF"/>
          </a:solidFill>
        </p:spPr>
        <p:txBody>
          <a:bodyPr wrap="square" rtlCol="0">
            <a:spAutoFit/>
          </a:bodyPr>
          <a:lstStyle/>
          <a:p>
            <a:r>
              <a:rPr lang="es-ES" sz="800" dirty="0" err="1">
                <a:solidFill>
                  <a:srgbClr val="21BBEF"/>
                </a:solidFill>
              </a:rPr>
              <a:t>hj</a:t>
            </a:r>
            <a:endParaRPr lang="es-ES" sz="800" dirty="0">
              <a:solidFill>
                <a:srgbClr val="21BBEF"/>
              </a:solidFill>
            </a:endParaRPr>
          </a:p>
        </p:txBody>
      </p:sp>
      <p:sp>
        <p:nvSpPr>
          <p:cNvPr id="9" name="CuadroTexto 8">
            <a:extLst>
              <a:ext uri="{FF2B5EF4-FFF2-40B4-BE49-F238E27FC236}">
                <a16:creationId xmlns:a16="http://schemas.microsoft.com/office/drawing/2014/main" id="{72EDE3C4-9A64-4073-923D-8D565B60281B}"/>
              </a:ext>
            </a:extLst>
          </p:cNvPr>
          <p:cNvSpPr txBox="1"/>
          <p:nvPr/>
        </p:nvSpPr>
        <p:spPr>
          <a:xfrm>
            <a:off x="10597133" y="6178563"/>
            <a:ext cx="1516066" cy="384977"/>
          </a:xfrm>
          <a:prstGeom prst="rect">
            <a:avLst/>
          </a:prstGeom>
          <a:noFill/>
        </p:spPr>
        <p:txBody>
          <a:bodyPr wrap="square">
            <a:spAutoFit/>
          </a:bodyPr>
          <a:lstStyle/>
          <a:p>
            <a:pPr algn="ctr">
              <a:lnSpc>
                <a:spcPts val="1200"/>
              </a:lnSpc>
              <a:defRPr/>
            </a:pPr>
            <a:r>
              <a:rPr lang="es-ES" sz="1000" b="1" dirty="0">
                <a:solidFill>
                  <a:schemeClr val="tx1">
                    <a:lumMod val="65000"/>
                    <a:lumOff val="35000"/>
                  </a:schemeClr>
                </a:solidFill>
              </a:rPr>
              <a:t>Dr. Rafael Puerto</a:t>
            </a:r>
          </a:p>
          <a:p>
            <a:pPr algn="ctr">
              <a:lnSpc>
                <a:spcPts val="1200"/>
              </a:lnSpc>
              <a:defRPr/>
            </a:pPr>
            <a:r>
              <a:rPr lang="es-ES" sz="800" dirty="0">
                <a:solidFill>
                  <a:schemeClr val="tx1">
                    <a:lumMod val="65000"/>
                    <a:lumOff val="35000"/>
                  </a:schemeClr>
                </a:solidFill>
              </a:rPr>
              <a:t>@19RafaPuerto96</a:t>
            </a:r>
          </a:p>
        </p:txBody>
      </p:sp>
      <p:pic>
        <p:nvPicPr>
          <p:cNvPr id="10" name="Imagen 2">
            <a:extLst>
              <a:ext uri="{FF2B5EF4-FFF2-40B4-BE49-F238E27FC236}">
                <a16:creationId xmlns:a16="http://schemas.microsoft.com/office/drawing/2014/main" id="{9E30F56F-DF62-4576-A463-31EE9F697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5240" y="5279850"/>
            <a:ext cx="1577959" cy="111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descr="Resultado de imagen de LOGO DEL COLEGIO OFICIAL DE FARMACÉUTICOS DE MALAGA">
            <a:extLst>
              <a:ext uri="{FF2B5EF4-FFF2-40B4-BE49-F238E27FC236}">
                <a16:creationId xmlns:a16="http://schemas.microsoft.com/office/drawing/2014/main" id="{F494B623-7873-41BF-8995-DF0CFAC47F8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4510" y="5975329"/>
            <a:ext cx="666750" cy="671433"/>
          </a:xfrm>
          <a:prstGeom prst="rect">
            <a:avLst/>
          </a:prstGeom>
          <a:noFill/>
        </p:spPr>
      </p:pic>
      <p:pic>
        <p:nvPicPr>
          <p:cNvPr id="12" name="Imagen 11">
            <a:extLst>
              <a:ext uri="{FF2B5EF4-FFF2-40B4-BE49-F238E27FC236}">
                <a16:creationId xmlns:a16="http://schemas.microsoft.com/office/drawing/2014/main" id="{BDF301B9-81EB-4429-8298-A532C4A7C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50" y="5977421"/>
            <a:ext cx="1479550" cy="669496"/>
          </a:xfrm>
          <a:prstGeom prst="rect">
            <a:avLst/>
          </a:prstGeom>
        </p:spPr>
      </p:pic>
      <p:sp>
        <p:nvSpPr>
          <p:cNvPr id="7" name="AutoShape 2">
            <a:extLst>
              <a:ext uri="{FF2B5EF4-FFF2-40B4-BE49-F238E27FC236}">
                <a16:creationId xmlns:a16="http://schemas.microsoft.com/office/drawing/2014/main" id="{E55B2F2D-604F-4ABD-B1D6-FE4943A55613}"/>
              </a:ext>
            </a:extLst>
          </p:cNvPr>
          <p:cNvSpPr>
            <a:spLocks noChangeArrowheads="1"/>
          </p:cNvSpPr>
          <p:nvPr/>
        </p:nvSpPr>
        <p:spPr bwMode="gray">
          <a:xfrm>
            <a:off x="324001" y="537970"/>
            <a:ext cx="3873926" cy="431800"/>
          </a:xfrm>
          <a:prstGeom prst="roundRect">
            <a:avLst>
              <a:gd name="adj" fmla="val 49106"/>
            </a:avLst>
          </a:prstGeom>
          <a:solidFill>
            <a:srgbClr val="CC3399"/>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fontAlgn="base">
              <a:spcBef>
                <a:spcPct val="0"/>
              </a:spcBef>
              <a:spcAft>
                <a:spcPct val="0"/>
              </a:spcAft>
            </a:pPr>
            <a:r>
              <a:rPr lang="es-ES" altLang="es-ES" sz="2400" dirty="0">
                <a:solidFill>
                  <a:srgbClr val="FFFFFF"/>
                </a:solidFill>
              </a:rPr>
              <a:t>Conclusiones</a:t>
            </a:r>
            <a:endParaRPr lang="es-ES" altLang="es-ES" sz="2000" dirty="0">
              <a:solidFill>
                <a:srgbClr val="FFFFFF"/>
              </a:solidFill>
            </a:endParaRPr>
          </a:p>
        </p:txBody>
      </p:sp>
      <p:sp>
        <p:nvSpPr>
          <p:cNvPr id="14" name="Text Box 5">
            <a:extLst>
              <a:ext uri="{FF2B5EF4-FFF2-40B4-BE49-F238E27FC236}">
                <a16:creationId xmlns:a16="http://schemas.microsoft.com/office/drawing/2014/main" id="{6F56A52B-483D-4AD2-9DB2-5322D75E573D}"/>
              </a:ext>
            </a:extLst>
          </p:cNvPr>
          <p:cNvSpPr txBox="1">
            <a:spLocks noChangeArrowheads="1"/>
          </p:cNvSpPr>
          <p:nvPr/>
        </p:nvSpPr>
        <p:spPr bwMode="auto">
          <a:xfrm>
            <a:off x="324001" y="1416154"/>
            <a:ext cx="9410203" cy="2647648"/>
          </a:xfrm>
          <a:prstGeom prst="rect">
            <a:avLst/>
          </a:prstGeom>
          <a:solidFill>
            <a:srgbClr val="FFFFFF">
              <a:alpha val="60000"/>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marL="342900" indent="-342900" eaLnBrk="0" fontAlgn="base" hangingPunct="0">
              <a:lnSpc>
                <a:spcPts val="2500"/>
              </a:lnSpc>
              <a:spcBef>
                <a:spcPct val="0"/>
              </a:spcBef>
              <a:spcAft>
                <a:spcPct val="0"/>
              </a:spcAft>
              <a:buClr>
                <a:srgbClr val="FF3399"/>
              </a:buClr>
              <a:buSzPct val="120000"/>
              <a:buFont typeface="Arial" panose="020B0604020202020204" pitchFamily="34" charset="0"/>
              <a:buChar char="•"/>
            </a:pPr>
            <a:r>
              <a:rPr lang="es-ES" altLang="es-ES" sz="2400" b="0" dirty="0">
                <a:solidFill>
                  <a:srgbClr val="002060"/>
                </a:solidFill>
              </a:rPr>
              <a:t>La </a:t>
            </a:r>
            <a:r>
              <a:rPr lang="es-ES" altLang="es-ES" sz="2400" dirty="0">
                <a:solidFill>
                  <a:srgbClr val="C00000"/>
                </a:solidFill>
              </a:rPr>
              <a:t>formulación magistral </a:t>
            </a:r>
            <a:r>
              <a:rPr lang="es-ES" altLang="es-ES" sz="2400" b="0" dirty="0">
                <a:solidFill>
                  <a:srgbClr val="002060"/>
                </a:solidFill>
              </a:rPr>
              <a:t>de medicamentos individualizados puede aportar soluciones terapéuticas modernas y útiles en la prescripción en atención primaria</a:t>
            </a:r>
          </a:p>
          <a:p>
            <a:pPr marL="1085850" lvl="1" indent="-342900" eaLnBrk="0" fontAlgn="base" hangingPunct="0">
              <a:lnSpc>
                <a:spcPct val="150000"/>
              </a:lnSpc>
              <a:spcBef>
                <a:spcPct val="0"/>
              </a:spcBef>
              <a:spcAft>
                <a:spcPct val="0"/>
              </a:spcAft>
              <a:buClr>
                <a:srgbClr val="FF3399"/>
              </a:buClr>
              <a:buSzPct val="120000"/>
              <a:buFont typeface="Arial" panose="020B0604020202020204" pitchFamily="34" charset="0"/>
              <a:buChar char="•"/>
            </a:pPr>
            <a:r>
              <a:rPr lang="es-ES" altLang="es-ES" sz="2400" b="0" dirty="0">
                <a:solidFill>
                  <a:srgbClr val="002060"/>
                </a:solidFill>
              </a:rPr>
              <a:t>Ajuste de dosis</a:t>
            </a:r>
          </a:p>
          <a:p>
            <a:pPr marL="1085850" lvl="1" indent="-342900" eaLnBrk="0" fontAlgn="base" hangingPunct="0">
              <a:lnSpc>
                <a:spcPct val="150000"/>
              </a:lnSpc>
              <a:spcBef>
                <a:spcPct val="0"/>
              </a:spcBef>
              <a:spcAft>
                <a:spcPct val="0"/>
              </a:spcAft>
              <a:buClr>
                <a:srgbClr val="FF3399"/>
              </a:buClr>
              <a:buSzPct val="120000"/>
              <a:buFont typeface="Arial" panose="020B0604020202020204" pitchFamily="34" charset="0"/>
              <a:buChar char="•"/>
            </a:pPr>
            <a:r>
              <a:rPr lang="es-ES" altLang="es-ES" sz="2400" b="0" dirty="0">
                <a:solidFill>
                  <a:srgbClr val="002060"/>
                </a:solidFill>
              </a:rPr>
              <a:t>Adecuación de vehículos</a:t>
            </a:r>
          </a:p>
          <a:p>
            <a:pPr marL="1085850" lvl="1" indent="-342900" eaLnBrk="0" fontAlgn="base" hangingPunct="0">
              <a:lnSpc>
                <a:spcPct val="150000"/>
              </a:lnSpc>
              <a:spcBef>
                <a:spcPct val="0"/>
              </a:spcBef>
              <a:spcAft>
                <a:spcPct val="0"/>
              </a:spcAft>
              <a:buClr>
                <a:srgbClr val="FF3399"/>
              </a:buClr>
              <a:buSzPct val="120000"/>
              <a:buFont typeface="Arial" panose="020B0604020202020204" pitchFamily="34" charset="0"/>
              <a:buChar char="•"/>
            </a:pPr>
            <a:r>
              <a:rPr lang="es-ES" altLang="es-ES" sz="2400" b="0" dirty="0">
                <a:solidFill>
                  <a:srgbClr val="002060"/>
                </a:solidFill>
              </a:rPr>
              <a:t>Asociación de tratamientos </a:t>
            </a:r>
          </a:p>
        </p:txBody>
      </p:sp>
      <p:pic>
        <p:nvPicPr>
          <p:cNvPr id="13" name="Picture 4" descr="022">
            <a:extLst>
              <a:ext uri="{FF2B5EF4-FFF2-40B4-BE49-F238E27FC236}">
                <a16:creationId xmlns:a16="http://schemas.microsoft.com/office/drawing/2014/main" id="{70E48117-BCCD-4D8E-858F-6494E22067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5034" y="2780189"/>
            <a:ext cx="3570288"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750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1000"/>
                                        <p:tgtEl>
                                          <p:spTgt spid="1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5122EBA9-1485-457F-B7C1-1DE43EB902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1991" y="3429000"/>
            <a:ext cx="4968425" cy="2248212"/>
          </a:xfrm>
          <a:prstGeom prst="rect">
            <a:avLst/>
          </a:prstGeom>
        </p:spPr>
      </p:pic>
      <p:pic>
        <p:nvPicPr>
          <p:cNvPr id="4" name="Imagen 3" descr="Resultado de imagen de LOGO DEL COLEGIO OFICIAL DE FARMACÉUTICOS DE MALAGA">
            <a:extLst>
              <a:ext uri="{FF2B5EF4-FFF2-40B4-BE49-F238E27FC236}">
                <a16:creationId xmlns:a16="http://schemas.microsoft.com/office/drawing/2014/main" id="{2D640D94-85B7-4DC2-B5F1-771CAB9063B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35875" y="3324839"/>
            <a:ext cx="2181329" cy="2643699"/>
          </a:xfrm>
          <a:prstGeom prst="rect">
            <a:avLst/>
          </a:prstGeom>
          <a:noFill/>
        </p:spPr>
      </p:pic>
      <p:pic>
        <p:nvPicPr>
          <p:cNvPr id="9" name="Imagen 4">
            <a:extLst>
              <a:ext uri="{FF2B5EF4-FFF2-40B4-BE49-F238E27FC236}">
                <a16:creationId xmlns:a16="http://schemas.microsoft.com/office/drawing/2014/main" id="{93192A08-DC9E-4D0E-9ADB-C404D3081C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9195" y="532247"/>
            <a:ext cx="3539583" cy="5307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1">
            <a:extLst>
              <a:ext uri="{FF2B5EF4-FFF2-40B4-BE49-F238E27FC236}">
                <a16:creationId xmlns:a16="http://schemas.microsoft.com/office/drawing/2014/main" id="{3C71FB11-E141-4F4B-87A5-77CA561BD701}"/>
              </a:ext>
            </a:extLst>
          </p:cNvPr>
          <p:cNvSpPr txBox="1"/>
          <p:nvPr/>
        </p:nvSpPr>
        <p:spPr>
          <a:xfrm>
            <a:off x="408910" y="556198"/>
            <a:ext cx="7589575" cy="2336537"/>
          </a:xfrm>
          <a:prstGeom prst="rect">
            <a:avLst/>
          </a:prstGeom>
          <a:gradFill flip="none" rotWithShape="1">
            <a:gsLst>
              <a:gs pos="0">
                <a:srgbClr val="66FFFF">
                  <a:tint val="66000"/>
                  <a:satMod val="160000"/>
                </a:srgbClr>
              </a:gs>
              <a:gs pos="93875">
                <a:srgbClr val="DBFFFF"/>
              </a:gs>
              <a:gs pos="87750">
                <a:srgbClr val="D7FFFF"/>
              </a:gs>
              <a:gs pos="75500">
                <a:srgbClr val="CFFFFF"/>
              </a:gs>
              <a:gs pos="51000">
                <a:srgbClr val="66FFFF">
                  <a:tint val="44500"/>
                  <a:satMod val="160000"/>
                  <a:alpha val="62000"/>
                </a:srgbClr>
              </a:gs>
              <a:gs pos="100000">
                <a:srgbClr val="66FFFF">
                  <a:tint val="23500"/>
                  <a:satMod val="160000"/>
                </a:srgbClr>
              </a:gs>
            </a:gsLst>
            <a:lin ang="5400000" scaled="1"/>
            <a:tileRect/>
          </a:gradFill>
        </p:spPr>
        <p:txBody>
          <a:bodyPr wrap="square" rtlCol="0">
            <a:spAutoFit/>
          </a:bodyPr>
          <a:lstStyle/>
          <a:p>
            <a:pPr marL="0" marR="0" lvl="0" indent="0" algn="r" defTabSz="914400" rtl="0" eaLnBrk="1" fontAlgn="auto" latinLnBrk="0" hangingPunct="1">
              <a:lnSpc>
                <a:spcPts val="35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002060"/>
                </a:solidFill>
                <a:effectLst/>
                <a:uLnTx/>
                <a:uFillTx/>
                <a:latin typeface="Calibri" panose="020F0502020204030204"/>
                <a:ea typeface="+mn-ea"/>
                <a:cs typeface="+mn-cs"/>
              </a:rPr>
              <a:t>Revisión de los procedimientos de prescripción médica a través de </a:t>
            </a:r>
          </a:p>
          <a:p>
            <a:pPr marL="0" marR="0" lvl="0" indent="0" algn="r" defTabSz="914400" rtl="0" eaLnBrk="1" fontAlgn="auto" latinLnBrk="0" hangingPunct="1">
              <a:lnSpc>
                <a:spcPts val="35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002060"/>
                </a:solidFill>
                <a:effectLst/>
                <a:uLnTx/>
                <a:uFillTx/>
                <a:latin typeface="Calibri" panose="020F0502020204030204"/>
                <a:ea typeface="+mn-ea"/>
                <a:cs typeface="+mn-cs"/>
              </a:rPr>
              <a:t>20 fórmulas magistrales </a:t>
            </a:r>
          </a:p>
          <a:p>
            <a:pPr marL="0" marR="0" lvl="0" indent="0" algn="r" defTabSz="914400" rtl="0" eaLnBrk="1" fontAlgn="auto" latinLnBrk="0" hangingPunct="1">
              <a:lnSpc>
                <a:spcPts val="35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002060"/>
                </a:solidFill>
                <a:effectLst/>
                <a:uLnTx/>
                <a:uFillTx/>
                <a:latin typeface="Calibri" panose="020F0502020204030204"/>
                <a:ea typeface="+mn-ea"/>
                <a:cs typeface="+mn-cs"/>
              </a:rPr>
              <a:t>más demandadas en </a:t>
            </a:r>
          </a:p>
          <a:p>
            <a:pPr marL="0" marR="0" lvl="0" indent="0" algn="r" defTabSz="914400" rtl="0" eaLnBrk="1" fontAlgn="auto" latinLnBrk="0" hangingPunct="1">
              <a:lnSpc>
                <a:spcPts val="35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002060"/>
                </a:solidFill>
                <a:effectLst/>
                <a:uLnTx/>
                <a:uFillTx/>
                <a:latin typeface="Calibri" panose="020F0502020204030204"/>
                <a:ea typeface="+mn-ea"/>
                <a:cs typeface="+mn-cs"/>
              </a:rPr>
              <a:t>atención primaria</a:t>
            </a:r>
          </a:p>
        </p:txBody>
      </p:sp>
      <p:sp>
        <p:nvSpPr>
          <p:cNvPr id="3" name="CuadroTexto 2">
            <a:extLst>
              <a:ext uri="{FF2B5EF4-FFF2-40B4-BE49-F238E27FC236}">
                <a16:creationId xmlns:a16="http://schemas.microsoft.com/office/drawing/2014/main" id="{66744263-B583-4879-AC40-47E584C7B279}"/>
              </a:ext>
            </a:extLst>
          </p:cNvPr>
          <p:cNvSpPr txBox="1"/>
          <p:nvPr/>
        </p:nvSpPr>
        <p:spPr>
          <a:xfrm>
            <a:off x="340628" y="6144809"/>
            <a:ext cx="11529947" cy="261610"/>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err="1">
                <a:ln>
                  <a:noFill/>
                </a:ln>
                <a:solidFill>
                  <a:srgbClr val="00B0F0"/>
                </a:solidFill>
                <a:effectLst/>
                <a:uLnTx/>
                <a:uFillTx/>
                <a:latin typeface="Calibri" panose="020F0502020204030204"/>
                <a:ea typeface="+mn-ea"/>
                <a:cs typeface="+mn-cs"/>
              </a:rPr>
              <a:t>hj</a:t>
            </a:r>
            <a:endParaRPr kumimoji="0" lang="es-ES" sz="1100" b="0"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
        <p:nvSpPr>
          <p:cNvPr id="11" name="CuadroTexto 10">
            <a:extLst>
              <a:ext uri="{FF2B5EF4-FFF2-40B4-BE49-F238E27FC236}">
                <a16:creationId xmlns:a16="http://schemas.microsoft.com/office/drawing/2014/main" id="{71BDCA0A-5C59-41AD-AACC-08FD3FCFF244}"/>
              </a:ext>
            </a:extLst>
          </p:cNvPr>
          <p:cNvSpPr txBox="1"/>
          <p:nvPr/>
        </p:nvSpPr>
        <p:spPr>
          <a:xfrm>
            <a:off x="10058402" y="5839778"/>
            <a:ext cx="1898449" cy="80021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002060"/>
                </a:solidFill>
                <a:effectLst/>
                <a:uLnTx/>
                <a:uFillTx/>
                <a:latin typeface="Calibri" panose="020F0502020204030204"/>
                <a:ea typeface="+mn-ea"/>
                <a:cs typeface="+mn-cs"/>
              </a:rPr>
              <a:t>Dr. Rafael Puerto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002060"/>
                </a:solidFill>
                <a:effectLst/>
                <a:uLnTx/>
                <a:uFillTx/>
                <a:latin typeface="Calibri" panose="020F0502020204030204"/>
                <a:ea typeface="+mn-ea"/>
                <a:cs typeface="+mn-cs"/>
              </a:rPr>
              <a:t>r.puerto@cofm.es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002060"/>
                </a:solidFill>
                <a:effectLst/>
                <a:uLnTx/>
                <a:uFillTx/>
                <a:latin typeface="Calibri" panose="020F0502020204030204"/>
                <a:ea typeface="+mn-ea"/>
                <a:cs typeface="+mn-cs"/>
              </a:rPr>
              <a:t> @19RafaPuerto96</a:t>
            </a:r>
          </a:p>
        </p:txBody>
      </p:sp>
      <p:sp>
        <p:nvSpPr>
          <p:cNvPr id="13" name="CuadroTexto 12">
            <a:extLst>
              <a:ext uri="{FF2B5EF4-FFF2-40B4-BE49-F238E27FC236}">
                <a16:creationId xmlns:a16="http://schemas.microsoft.com/office/drawing/2014/main" id="{B4350F65-216D-4198-AF8A-10D10AEEAC55}"/>
              </a:ext>
            </a:extLst>
          </p:cNvPr>
          <p:cNvSpPr txBox="1"/>
          <p:nvPr/>
        </p:nvSpPr>
        <p:spPr>
          <a:xfrm>
            <a:off x="353224" y="5506873"/>
            <a:ext cx="3539583" cy="461665"/>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Málaga 4 de junio de 2018</a:t>
            </a:r>
          </a:p>
        </p:txBody>
      </p:sp>
      <p:pic>
        <p:nvPicPr>
          <p:cNvPr id="10" name="Imagen 2">
            <a:extLst>
              <a:ext uri="{FF2B5EF4-FFF2-40B4-BE49-F238E27FC236}">
                <a16:creationId xmlns:a16="http://schemas.microsoft.com/office/drawing/2014/main" id="{47D51A54-8FAF-44BB-94F4-453F7E308E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 y="1103540"/>
            <a:ext cx="4466616" cy="315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749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wipe(left)">
                                      <p:cBhvr>
                                        <p:cTn id="7" dur="750"/>
                                        <p:tgtEl>
                                          <p:spTgt spid="12">
                                            <p:bg/>
                                          </p:spTgt>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wipe(left)">
                                      <p:cBhvr>
                                        <p:cTn id="11" dur="750"/>
                                        <p:tgtEl>
                                          <p:spTgt spid="12">
                                            <p:txEl>
                                              <p:pRg st="0" end="0"/>
                                            </p:txEl>
                                          </p:spTgt>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wipe(left)">
                                      <p:cBhvr>
                                        <p:cTn id="15" dur="750"/>
                                        <p:tgtEl>
                                          <p:spTgt spid="12">
                                            <p:txEl>
                                              <p:pRg st="1" end="1"/>
                                            </p:txEl>
                                          </p:spTgt>
                                        </p:tgtEl>
                                      </p:cBhvr>
                                    </p:animEffect>
                                  </p:childTnLst>
                                </p:cTn>
                              </p:par>
                            </p:childTnLst>
                          </p:cTn>
                        </p:par>
                        <p:par>
                          <p:cTn id="16" fill="hold">
                            <p:stCondLst>
                              <p:cond delay="2250"/>
                            </p:stCondLst>
                            <p:childTnLst>
                              <p:par>
                                <p:cTn id="17" presetID="22" presetClass="entr" presetSubtype="8" fill="hold" grpId="0" nodeType="after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Effect transition="in" filter="wipe(left)">
                                      <p:cBhvr>
                                        <p:cTn id="19" dur="750"/>
                                        <p:tgtEl>
                                          <p:spTgt spid="12">
                                            <p:txEl>
                                              <p:pRg st="2" end="2"/>
                                            </p:txEl>
                                          </p:spTgt>
                                        </p:tgtEl>
                                      </p:cBhvr>
                                    </p:animEffect>
                                  </p:childTnLst>
                                </p:cTn>
                              </p:par>
                            </p:childTnLst>
                          </p:cTn>
                        </p:par>
                        <p:par>
                          <p:cTn id="20" fill="hold">
                            <p:stCondLst>
                              <p:cond delay="3000"/>
                            </p:stCondLst>
                            <p:childTnLst>
                              <p:par>
                                <p:cTn id="21" presetID="22" presetClass="entr" presetSubtype="8" fill="hold" grpId="0" nodeType="after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animEffect transition="in" filter="wipe(left)">
                                      <p:cBhvr>
                                        <p:cTn id="23" dur="750"/>
                                        <p:tgtEl>
                                          <p:spTgt spid="12">
                                            <p:txEl>
                                              <p:pRg st="3" end="3"/>
                                            </p:txEl>
                                          </p:spTgt>
                                        </p:tgtEl>
                                      </p:cBhvr>
                                    </p:animEffect>
                                  </p:childTnLst>
                                </p:cTn>
                              </p:par>
                            </p:childTnLst>
                          </p:cTn>
                        </p:par>
                        <p:par>
                          <p:cTn id="24" fill="hold">
                            <p:stCondLst>
                              <p:cond delay="3750"/>
                            </p:stCondLst>
                            <p:childTnLst>
                              <p:par>
                                <p:cTn id="25" presetID="22" presetClass="entr" presetSubtype="8"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750"/>
                                        <p:tgtEl>
                                          <p:spTgt spid="9"/>
                                        </p:tgtEl>
                                      </p:cBhvr>
                                    </p:animEffect>
                                  </p:childTnLst>
                                </p:cTn>
                              </p:par>
                            </p:childTnLst>
                          </p:cTn>
                        </p:par>
                        <p:par>
                          <p:cTn id="28" fill="hold">
                            <p:stCondLst>
                              <p:cond delay="4500"/>
                            </p:stCondLst>
                            <p:childTnLst>
                              <p:par>
                                <p:cTn id="29" presetID="10"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750"/>
                                        <p:tgtEl>
                                          <p:spTgt spid="10"/>
                                        </p:tgtEl>
                                      </p:cBhvr>
                                    </p:animEffect>
                                  </p:childTnLst>
                                </p:cTn>
                              </p:par>
                            </p:childTnLst>
                          </p:cTn>
                        </p:par>
                        <p:par>
                          <p:cTn id="32" fill="hold">
                            <p:stCondLst>
                              <p:cond delay="5250"/>
                            </p:stCondLst>
                            <p:childTnLst>
                              <p:par>
                                <p:cTn id="33" presetID="10"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750"/>
                                        <p:tgtEl>
                                          <p:spTgt spid="4"/>
                                        </p:tgtEl>
                                      </p:cBhvr>
                                    </p:animEffect>
                                  </p:childTnLst>
                                </p:cTn>
                              </p:par>
                            </p:childTnLst>
                          </p:cTn>
                        </p:par>
                        <p:par>
                          <p:cTn id="36" fill="hold">
                            <p:stCondLst>
                              <p:cond delay="6000"/>
                            </p:stCondLst>
                            <p:childTnLst>
                              <p:par>
                                <p:cTn id="37" presetID="22" presetClass="entr" presetSubtype="8"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750"/>
                                        <p:tgtEl>
                                          <p:spTgt spid="6"/>
                                        </p:tgtEl>
                                      </p:cBhvr>
                                    </p:animEffect>
                                  </p:childTnLst>
                                </p:cTn>
                              </p:par>
                            </p:childTnLst>
                          </p:cTn>
                        </p:par>
                        <p:par>
                          <p:cTn id="40" fill="hold">
                            <p:stCondLst>
                              <p:cond delay="6750"/>
                            </p:stCondLst>
                            <p:childTnLst>
                              <p:par>
                                <p:cTn id="41" presetID="22" presetClass="entr" presetSubtype="1"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up)">
                                      <p:cBhvr>
                                        <p:cTn id="43" dur="1000"/>
                                        <p:tgtEl>
                                          <p:spTgt spid="13"/>
                                        </p:tgtEl>
                                      </p:cBhvr>
                                    </p:animEffect>
                                  </p:childTnLst>
                                </p:cTn>
                              </p:par>
                            </p:childTnLst>
                          </p:cTn>
                        </p:par>
                        <p:par>
                          <p:cTn id="44" fill="hold">
                            <p:stCondLst>
                              <p:cond delay="7750"/>
                            </p:stCondLst>
                            <p:childTnLst>
                              <p:par>
                                <p:cTn id="45" presetID="10" presetClass="entr" presetSubtype="0"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nimBg="1"/>
      <p:bldP spid="11" grpId="0"/>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Line 13">
            <a:extLst>
              <a:ext uri="{FF2B5EF4-FFF2-40B4-BE49-F238E27FC236}">
                <a16:creationId xmlns:a16="http://schemas.microsoft.com/office/drawing/2014/main" id="{FC16DC35-FADD-403B-8C5C-B5D35C19220D}"/>
              </a:ext>
            </a:extLst>
          </p:cNvPr>
          <p:cNvSpPr>
            <a:spLocks noChangeShapeType="1"/>
          </p:cNvSpPr>
          <p:nvPr/>
        </p:nvSpPr>
        <p:spPr bwMode="auto">
          <a:xfrm flipV="1">
            <a:off x="3732415" y="4489443"/>
            <a:ext cx="4405745" cy="19903"/>
          </a:xfrm>
          <a:prstGeom prst="line">
            <a:avLst/>
          </a:prstGeom>
          <a:noFill/>
          <a:ln w="76200">
            <a:solidFill>
              <a:srgbClr val="CC3399"/>
            </a:solidFill>
            <a:round/>
            <a:headEnd/>
            <a:tailEnd/>
          </a:ln>
          <a:effectLst>
            <a:outerShdw dist="107763" dir="2700000" algn="ctr" rotWithShape="0">
              <a:srgbClr val="808080">
                <a:alpha val="50000"/>
              </a:srgbClr>
            </a:outerShdw>
          </a:effectLst>
          <a:extLst>
            <a:ext uri="{909E8E84-426E-40DD-AFC4-6F175D3DCCD1}">
              <a14:hiddenFill xmlns:a14="http://schemas.microsoft.com/office/drawing/2010/main">
                <a:noFill/>
              </a14:hiddenFill>
            </a:ext>
          </a:extLst>
        </p:spPr>
        <p:txBody>
          <a:bodyPr/>
          <a:lstStyle/>
          <a:p>
            <a:endParaRPr lang="es-ES"/>
          </a:p>
        </p:txBody>
      </p:sp>
      <p:sp>
        <p:nvSpPr>
          <p:cNvPr id="19" name="Line 12">
            <a:extLst>
              <a:ext uri="{FF2B5EF4-FFF2-40B4-BE49-F238E27FC236}">
                <a16:creationId xmlns:a16="http://schemas.microsoft.com/office/drawing/2014/main" id="{034AB3D7-9E88-43D0-BE30-A2C1FA896AF0}"/>
              </a:ext>
            </a:extLst>
          </p:cNvPr>
          <p:cNvSpPr>
            <a:spLocks noChangeShapeType="1"/>
          </p:cNvSpPr>
          <p:nvPr/>
        </p:nvSpPr>
        <p:spPr bwMode="auto">
          <a:xfrm>
            <a:off x="6095999" y="2440777"/>
            <a:ext cx="2947006" cy="1899933"/>
          </a:xfrm>
          <a:prstGeom prst="line">
            <a:avLst/>
          </a:prstGeom>
          <a:noFill/>
          <a:ln w="76200">
            <a:solidFill>
              <a:srgbClr val="CC3399"/>
            </a:solidFill>
            <a:round/>
            <a:headEnd/>
            <a:tailEnd/>
          </a:ln>
          <a:effectLst>
            <a:outerShdw dist="107763" dir="2700000" algn="ctr" rotWithShape="0">
              <a:srgbClr val="808080">
                <a:alpha val="50000"/>
              </a:srgbClr>
            </a:outerShdw>
          </a:effectLst>
          <a:extLst>
            <a:ext uri="{909E8E84-426E-40DD-AFC4-6F175D3DCCD1}">
              <a14:hiddenFill xmlns:a14="http://schemas.microsoft.com/office/drawing/2010/main">
                <a:noFill/>
              </a14:hiddenFill>
            </a:ext>
          </a:extLst>
        </p:spPr>
        <p:txBody>
          <a:bodyPr/>
          <a:lstStyle/>
          <a:p>
            <a:endParaRPr lang="es-ES"/>
          </a:p>
        </p:txBody>
      </p:sp>
      <p:sp>
        <p:nvSpPr>
          <p:cNvPr id="18" name="Line 11">
            <a:extLst>
              <a:ext uri="{FF2B5EF4-FFF2-40B4-BE49-F238E27FC236}">
                <a16:creationId xmlns:a16="http://schemas.microsoft.com/office/drawing/2014/main" id="{1A764322-E563-4179-9B3B-EC808F429E2B}"/>
              </a:ext>
            </a:extLst>
          </p:cNvPr>
          <p:cNvSpPr>
            <a:spLocks noChangeShapeType="1"/>
          </p:cNvSpPr>
          <p:nvPr/>
        </p:nvSpPr>
        <p:spPr bwMode="auto">
          <a:xfrm flipH="1">
            <a:off x="2628899" y="2440777"/>
            <a:ext cx="3467100" cy="1652162"/>
          </a:xfrm>
          <a:prstGeom prst="line">
            <a:avLst/>
          </a:prstGeom>
          <a:noFill/>
          <a:ln w="76200">
            <a:solidFill>
              <a:srgbClr val="CC3399"/>
            </a:solidFill>
            <a:round/>
            <a:headEnd/>
            <a:tailEnd/>
          </a:ln>
          <a:effectLst>
            <a:outerShdw dist="107763" dir="2700000" algn="ctr" rotWithShape="0">
              <a:srgbClr val="808080">
                <a:alpha val="50000"/>
              </a:srgbClr>
            </a:outerShdw>
          </a:effectLst>
          <a:extLst>
            <a:ext uri="{909E8E84-426E-40DD-AFC4-6F175D3DCCD1}">
              <a14:hiddenFill xmlns:a14="http://schemas.microsoft.com/office/drawing/2010/main">
                <a:noFill/>
              </a14:hiddenFill>
            </a:ext>
          </a:extLst>
        </p:spPr>
        <p:txBody>
          <a:bodyPr/>
          <a:lstStyle/>
          <a:p>
            <a:endParaRPr lang="es-ES"/>
          </a:p>
        </p:txBody>
      </p:sp>
      <p:sp>
        <p:nvSpPr>
          <p:cNvPr id="87042" name="AutoShape 2">
            <a:extLst>
              <a:ext uri="{FF2B5EF4-FFF2-40B4-BE49-F238E27FC236}">
                <a16:creationId xmlns:a16="http://schemas.microsoft.com/office/drawing/2014/main" id="{8500F0DB-B15C-426E-B4AE-E69E4EC28ABB}"/>
              </a:ext>
            </a:extLst>
          </p:cNvPr>
          <p:cNvSpPr>
            <a:spLocks noChangeArrowheads="1"/>
          </p:cNvSpPr>
          <p:nvPr/>
        </p:nvSpPr>
        <p:spPr bwMode="gray">
          <a:xfrm>
            <a:off x="324002" y="537970"/>
            <a:ext cx="6278562" cy="431800"/>
          </a:xfrm>
          <a:prstGeom prst="roundRect">
            <a:avLst>
              <a:gd name="adj" fmla="val 49106"/>
            </a:avLst>
          </a:prstGeom>
          <a:solidFill>
            <a:srgbClr val="CC3399"/>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fontAlgn="base">
              <a:spcBef>
                <a:spcPct val="0"/>
              </a:spcBef>
              <a:spcAft>
                <a:spcPct val="0"/>
              </a:spcAft>
            </a:pPr>
            <a:r>
              <a:rPr lang="es-ES" altLang="es-ES" sz="2400" dirty="0">
                <a:solidFill>
                  <a:srgbClr val="FFFFFF"/>
                </a:solidFill>
              </a:rPr>
              <a:t>Justificación de la Formulación Magistral</a:t>
            </a:r>
          </a:p>
        </p:txBody>
      </p:sp>
      <p:sp>
        <p:nvSpPr>
          <p:cNvPr id="8" name="CuadroTexto 7">
            <a:extLst>
              <a:ext uri="{FF2B5EF4-FFF2-40B4-BE49-F238E27FC236}">
                <a16:creationId xmlns:a16="http://schemas.microsoft.com/office/drawing/2014/main" id="{B1B1A1BD-BC94-4D92-A07D-937528F370C1}"/>
              </a:ext>
            </a:extLst>
          </p:cNvPr>
          <p:cNvSpPr txBox="1"/>
          <p:nvPr/>
        </p:nvSpPr>
        <p:spPr>
          <a:xfrm>
            <a:off x="324002" y="6169748"/>
            <a:ext cx="11529947" cy="215444"/>
          </a:xfrm>
          <a:prstGeom prst="rect">
            <a:avLst/>
          </a:prstGeom>
          <a:solidFill>
            <a:srgbClr val="21BBEF"/>
          </a:solidFill>
        </p:spPr>
        <p:txBody>
          <a:bodyPr wrap="square" rtlCol="0">
            <a:spAutoFit/>
          </a:bodyPr>
          <a:lstStyle/>
          <a:p>
            <a:r>
              <a:rPr lang="es-ES" sz="800" dirty="0" err="1">
                <a:solidFill>
                  <a:srgbClr val="21BBEF"/>
                </a:solidFill>
              </a:rPr>
              <a:t>hj</a:t>
            </a:r>
            <a:endParaRPr lang="es-ES" sz="800" dirty="0">
              <a:solidFill>
                <a:srgbClr val="21BBEF"/>
              </a:solidFill>
            </a:endParaRPr>
          </a:p>
        </p:txBody>
      </p:sp>
      <p:pic>
        <p:nvPicPr>
          <p:cNvPr id="10" name="Imagen 2">
            <a:extLst>
              <a:ext uri="{FF2B5EF4-FFF2-40B4-BE49-F238E27FC236}">
                <a16:creationId xmlns:a16="http://schemas.microsoft.com/office/drawing/2014/main" id="{9E30F56F-DF62-4576-A463-31EE9F697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3121" y="5278502"/>
            <a:ext cx="1577959" cy="111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descr="Resultado de imagen de LOGO DEL COLEGIO OFICIAL DE FARMACÉUTICOS DE MALAGA">
            <a:extLst>
              <a:ext uri="{FF2B5EF4-FFF2-40B4-BE49-F238E27FC236}">
                <a16:creationId xmlns:a16="http://schemas.microsoft.com/office/drawing/2014/main" id="{F494B623-7873-41BF-8995-DF0CFAC47F8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4510" y="5894945"/>
            <a:ext cx="666750" cy="671433"/>
          </a:xfrm>
          <a:prstGeom prst="rect">
            <a:avLst/>
          </a:prstGeom>
          <a:noFill/>
        </p:spPr>
      </p:pic>
      <p:pic>
        <p:nvPicPr>
          <p:cNvPr id="12" name="Imagen 11">
            <a:extLst>
              <a:ext uri="{FF2B5EF4-FFF2-40B4-BE49-F238E27FC236}">
                <a16:creationId xmlns:a16="http://schemas.microsoft.com/office/drawing/2014/main" id="{BDF301B9-81EB-4429-8298-A532C4A7C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50" y="5897037"/>
            <a:ext cx="1479550" cy="669496"/>
          </a:xfrm>
          <a:prstGeom prst="rect">
            <a:avLst/>
          </a:prstGeom>
        </p:spPr>
      </p:pic>
      <p:sp>
        <p:nvSpPr>
          <p:cNvPr id="13" name="AutoShape 4">
            <a:extLst>
              <a:ext uri="{FF2B5EF4-FFF2-40B4-BE49-F238E27FC236}">
                <a16:creationId xmlns:a16="http://schemas.microsoft.com/office/drawing/2014/main" id="{883113DC-A827-4EF1-90B6-88BA393A8380}"/>
              </a:ext>
            </a:extLst>
          </p:cNvPr>
          <p:cNvSpPr>
            <a:spLocks noChangeArrowheads="1"/>
          </p:cNvSpPr>
          <p:nvPr/>
        </p:nvSpPr>
        <p:spPr bwMode="gray">
          <a:xfrm>
            <a:off x="324001" y="1084000"/>
            <a:ext cx="10864929" cy="495309"/>
          </a:xfrm>
          <a:prstGeom prst="roundRect">
            <a:avLst>
              <a:gd name="adj" fmla="val 49106"/>
            </a:avLst>
          </a:prstGeom>
          <a:solidFill>
            <a:srgbClr val="008EFF"/>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fontAlgn="base">
              <a:spcBef>
                <a:spcPct val="0"/>
              </a:spcBef>
              <a:spcAft>
                <a:spcPct val="0"/>
              </a:spcAft>
            </a:pPr>
            <a:r>
              <a:rPr lang="es-ES" altLang="es-ES" sz="2400" b="0" dirty="0">
                <a:solidFill>
                  <a:srgbClr val="FFFFFF"/>
                </a:solidFill>
              </a:rPr>
              <a:t>Valor añadido de la personalización de la prescripción: </a:t>
            </a:r>
            <a:r>
              <a:rPr lang="es-ES" altLang="es-ES" sz="2400" dirty="0">
                <a:solidFill>
                  <a:srgbClr val="FFC000"/>
                </a:solidFill>
              </a:rPr>
              <a:t>objetivo el paciente</a:t>
            </a:r>
          </a:p>
        </p:txBody>
      </p:sp>
      <p:sp>
        <p:nvSpPr>
          <p:cNvPr id="14" name="Text Box 10">
            <a:extLst>
              <a:ext uri="{FF2B5EF4-FFF2-40B4-BE49-F238E27FC236}">
                <a16:creationId xmlns:a16="http://schemas.microsoft.com/office/drawing/2014/main" id="{6F720C11-1E96-4F1D-9A1A-551273B1DFE0}"/>
              </a:ext>
            </a:extLst>
          </p:cNvPr>
          <p:cNvSpPr txBox="1">
            <a:spLocks noChangeArrowheads="1"/>
          </p:cNvSpPr>
          <p:nvPr/>
        </p:nvSpPr>
        <p:spPr bwMode="auto">
          <a:xfrm>
            <a:off x="4662501" y="2180370"/>
            <a:ext cx="2817118" cy="400110"/>
          </a:xfrm>
          <a:prstGeom prst="rect">
            <a:avLst/>
          </a:prstGeom>
          <a:solidFill>
            <a:srgbClr val="0066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algn="ctr">
              <a:spcBef>
                <a:spcPct val="50000"/>
              </a:spcBef>
            </a:pPr>
            <a:r>
              <a:rPr lang="es-ES" altLang="es-ES" sz="2000" dirty="0">
                <a:solidFill>
                  <a:schemeClr val="bg1"/>
                </a:solidFill>
              </a:rPr>
              <a:t>Médico especialista</a:t>
            </a:r>
          </a:p>
        </p:txBody>
      </p:sp>
      <p:sp>
        <p:nvSpPr>
          <p:cNvPr id="15" name="Text Box 7">
            <a:extLst>
              <a:ext uri="{FF2B5EF4-FFF2-40B4-BE49-F238E27FC236}">
                <a16:creationId xmlns:a16="http://schemas.microsoft.com/office/drawing/2014/main" id="{E70A4EEC-ECFB-461D-B55E-A8364CF67B68}"/>
              </a:ext>
            </a:extLst>
          </p:cNvPr>
          <p:cNvSpPr txBox="1">
            <a:spLocks noChangeArrowheads="1"/>
          </p:cNvSpPr>
          <p:nvPr/>
        </p:nvSpPr>
        <p:spPr bwMode="auto">
          <a:xfrm>
            <a:off x="1496292" y="4017948"/>
            <a:ext cx="2402377" cy="615553"/>
          </a:xfrm>
          <a:prstGeom prst="rect">
            <a:avLst/>
          </a:prstGeom>
          <a:solidFill>
            <a:srgbClr val="0066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algn="ctr">
              <a:lnSpc>
                <a:spcPct val="85000"/>
              </a:lnSpc>
            </a:pPr>
            <a:r>
              <a:rPr lang="es-ES" altLang="es-ES" sz="2000" dirty="0">
                <a:solidFill>
                  <a:schemeClr val="bg1"/>
                </a:solidFill>
              </a:rPr>
              <a:t>Médico de </a:t>
            </a:r>
          </a:p>
          <a:p>
            <a:pPr algn="ctr">
              <a:lnSpc>
                <a:spcPct val="85000"/>
              </a:lnSpc>
            </a:pPr>
            <a:r>
              <a:rPr lang="es-ES" altLang="es-ES" sz="2000" dirty="0">
                <a:solidFill>
                  <a:schemeClr val="bg1"/>
                </a:solidFill>
              </a:rPr>
              <a:t>atención primaria</a:t>
            </a:r>
          </a:p>
        </p:txBody>
      </p:sp>
      <p:sp>
        <p:nvSpPr>
          <p:cNvPr id="16" name="Text Box 9">
            <a:extLst>
              <a:ext uri="{FF2B5EF4-FFF2-40B4-BE49-F238E27FC236}">
                <a16:creationId xmlns:a16="http://schemas.microsoft.com/office/drawing/2014/main" id="{6EEACF92-BE22-4210-B9BF-E6A58BF0D53C}"/>
              </a:ext>
            </a:extLst>
          </p:cNvPr>
          <p:cNvSpPr txBox="1">
            <a:spLocks noChangeArrowheads="1"/>
          </p:cNvSpPr>
          <p:nvPr/>
        </p:nvSpPr>
        <p:spPr bwMode="auto">
          <a:xfrm>
            <a:off x="8037800" y="4211256"/>
            <a:ext cx="2238375" cy="406265"/>
          </a:xfrm>
          <a:prstGeom prst="rect">
            <a:avLst/>
          </a:prstGeom>
          <a:solidFill>
            <a:srgbClr val="0066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algn="ctr">
              <a:lnSpc>
                <a:spcPct val="85000"/>
              </a:lnSpc>
            </a:pPr>
            <a:r>
              <a:rPr lang="es-ES" altLang="es-ES" sz="2400" dirty="0">
                <a:solidFill>
                  <a:schemeClr val="bg1"/>
                </a:solidFill>
              </a:rPr>
              <a:t>Farmacéutico</a:t>
            </a:r>
          </a:p>
        </p:txBody>
      </p:sp>
      <p:pic>
        <p:nvPicPr>
          <p:cNvPr id="17" name="Picture 17" descr="MCj03432930000[1]">
            <a:extLst>
              <a:ext uri="{FF2B5EF4-FFF2-40B4-BE49-F238E27FC236}">
                <a16:creationId xmlns:a16="http://schemas.microsoft.com/office/drawing/2014/main" id="{ECE668EC-8E95-430E-9506-8445EE35CE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5483" y="2729213"/>
            <a:ext cx="1699019" cy="178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7">
            <a:extLst>
              <a:ext uri="{FF2B5EF4-FFF2-40B4-BE49-F238E27FC236}">
                <a16:creationId xmlns:a16="http://schemas.microsoft.com/office/drawing/2014/main" id="{075466F5-4FF3-4BF8-9B86-EE6DB372A8B3}"/>
              </a:ext>
            </a:extLst>
          </p:cNvPr>
          <p:cNvSpPr txBox="1">
            <a:spLocks noChangeArrowheads="1"/>
          </p:cNvSpPr>
          <p:nvPr/>
        </p:nvSpPr>
        <p:spPr bwMode="auto">
          <a:xfrm>
            <a:off x="1496292" y="4698404"/>
            <a:ext cx="8779883" cy="353943"/>
          </a:xfrm>
          <a:prstGeom prst="rect">
            <a:avLst/>
          </a:prstGeom>
          <a:solidFill>
            <a:srgbClr val="002060"/>
          </a:solidFill>
          <a:ln>
            <a:noFill/>
          </a:ln>
          <a:effectLst/>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algn="ctr">
              <a:lnSpc>
                <a:spcPct val="85000"/>
              </a:lnSpc>
            </a:pPr>
            <a:r>
              <a:rPr lang="es-ES" altLang="es-ES" sz="2000" dirty="0">
                <a:solidFill>
                  <a:schemeClr val="bg1"/>
                </a:solidFill>
              </a:rPr>
              <a:t>Triangulo mágico de la personalización de la prescripción</a:t>
            </a:r>
          </a:p>
        </p:txBody>
      </p:sp>
      <p:sp>
        <p:nvSpPr>
          <p:cNvPr id="23" name="CuadroTexto 22">
            <a:extLst>
              <a:ext uri="{FF2B5EF4-FFF2-40B4-BE49-F238E27FC236}">
                <a16:creationId xmlns:a16="http://schemas.microsoft.com/office/drawing/2014/main" id="{7438407C-279C-452E-8B58-727F7584E30D}"/>
              </a:ext>
            </a:extLst>
          </p:cNvPr>
          <p:cNvSpPr txBox="1"/>
          <p:nvPr/>
        </p:nvSpPr>
        <p:spPr>
          <a:xfrm>
            <a:off x="10597133" y="6178563"/>
            <a:ext cx="1516066" cy="384977"/>
          </a:xfrm>
          <a:prstGeom prst="rect">
            <a:avLst/>
          </a:prstGeom>
          <a:noFill/>
        </p:spPr>
        <p:txBody>
          <a:bodyPr wrap="square">
            <a:spAutoFit/>
          </a:bodyPr>
          <a:lstStyle/>
          <a:p>
            <a:pPr algn="ctr">
              <a:lnSpc>
                <a:spcPts val="1200"/>
              </a:lnSpc>
              <a:defRPr/>
            </a:pPr>
            <a:r>
              <a:rPr lang="es-ES" sz="1000" b="1" dirty="0">
                <a:solidFill>
                  <a:schemeClr val="tx1">
                    <a:lumMod val="65000"/>
                    <a:lumOff val="35000"/>
                  </a:schemeClr>
                </a:solidFill>
              </a:rPr>
              <a:t>Dr. Rafael Puerto</a:t>
            </a:r>
          </a:p>
          <a:p>
            <a:pPr algn="ctr">
              <a:lnSpc>
                <a:spcPts val="1200"/>
              </a:lnSpc>
              <a:defRPr/>
            </a:pPr>
            <a:r>
              <a:rPr lang="es-ES" sz="800" dirty="0">
                <a:solidFill>
                  <a:schemeClr val="tx1">
                    <a:lumMod val="65000"/>
                    <a:lumOff val="35000"/>
                  </a:schemeClr>
                </a:solidFill>
              </a:rPr>
              <a:t>@19RafaPuerto96</a:t>
            </a:r>
          </a:p>
        </p:txBody>
      </p:sp>
    </p:spTree>
    <p:extLst>
      <p:ext uri="{BB962C8B-B14F-4D97-AF65-F5344CB8AC3E}">
        <p14:creationId xmlns:p14="http://schemas.microsoft.com/office/powerpoint/2010/main" val="38573735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1000"/>
                                        <p:tgtEl>
                                          <p:spTgt spid="2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1000"/>
                                        <p:tgtEl>
                                          <p:spTgt spid="13"/>
                                        </p:tgtEl>
                                      </p:cBhvr>
                                    </p:animEffect>
                                  </p:childTnLst>
                                </p:cTn>
                              </p:par>
                            </p:childTnLst>
                          </p:cTn>
                        </p:par>
                        <p:par>
                          <p:cTn id="12" fill="hold">
                            <p:stCondLst>
                              <p:cond delay="2000"/>
                            </p:stCondLst>
                            <p:childTnLst>
                              <p:par>
                                <p:cTn id="13" presetID="22" presetClass="entr" presetSubtype="4"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1000"/>
                                        <p:tgtEl>
                                          <p:spTgt spid="15"/>
                                        </p:tgtEl>
                                      </p:cBhvr>
                                    </p:animEffect>
                                  </p:childTnLst>
                                </p:cTn>
                              </p:par>
                            </p:childTnLst>
                          </p:cTn>
                        </p:par>
                        <p:par>
                          <p:cTn id="16" fill="hold">
                            <p:stCondLst>
                              <p:cond delay="3000"/>
                            </p:stCondLst>
                            <p:childTnLst>
                              <p:par>
                                <p:cTn id="17" presetID="22" presetClass="entr" presetSubtype="4"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1000"/>
                                        <p:tgtEl>
                                          <p:spTgt spid="16"/>
                                        </p:tgtEl>
                                      </p:cBhvr>
                                    </p:animEffect>
                                  </p:childTnLst>
                                </p:cTn>
                              </p:par>
                            </p:childTnLst>
                          </p:cTn>
                        </p:par>
                        <p:par>
                          <p:cTn id="20" fill="hold">
                            <p:stCondLst>
                              <p:cond delay="4000"/>
                            </p:stCondLst>
                            <p:childTnLst>
                              <p:par>
                                <p:cTn id="21" presetID="22" presetClass="entr" presetSubtype="4"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1000"/>
                                        <p:tgtEl>
                                          <p:spTgt spid="20"/>
                                        </p:tgtEl>
                                      </p:cBhvr>
                                    </p:animEffect>
                                  </p:childTnLst>
                                </p:cTn>
                              </p:par>
                            </p:childTnLst>
                          </p:cTn>
                        </p:par>
                        <p:par>
                          <p:cTn id="24" fill="hold">
                            <p:stCondLst>
                              <p:cond delay="5000"/>
                            </p:stCondLst>
                            <p:childTnLst>
                              <p:par>
                                <p:cTn id="25" presetID="22" presetClass="entr" presetSubtype="4"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1000"/>
                                        <p:tgtEl>
                                          <p:spTgt spid="18"/>
                                        </p:tgtEl>
                                      </p:cBhvr>
                                    </p:animEffect>
                                  </p:childTnLst>
                                </p:cTn>
                              </p:par>
                            </p:childTnLst>
                          </p:cTn>
                        </p:par>
                        <p:par>
                          <p:cTn id="28" fill="hold">
                            <p:stCondLst>
                              <p:cond delay="6000"/>
                            </p:stCondLst>
                            <p:childTnLst>
                              <p:par>
                                <p:cTn id="29" presetID="22" presetClass="entr" presetSubtype="4"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1000"/>
                                        <p:tgtEl>
                                          <p:spTgt spid="19"/>
                                        </p:tgtEl>
                                      </p:cBhvr>
                                    </p:animEffect>
                                  </p:childTnLst>
                                </p:cTn>
                              </p:par>
                            </p:childTnLst>
                          </p:cTn>
                        </p:par>
                        <p:par>
                          <p:cTn id="32" fill="hold">
                            <p:stCondLst>
                              <p:cond delay="7000"/>
                            </p:stCondLst>
                            <p:childTnLst>
                              <p:par>
                                <p:cTn id="33" presetID="22" presetClass="entr" presetSubtype="4"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1000"/>
                                        <p:tgtEl>
                                          <p:spTgt spid="14"/>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animBg="1"/>
      <p:bldP spid="18" grpId="0" animBg="1"/>
      <p:bldP spid="13" grpId="0" animBg="1"/>
      <p:bldP spid="14" grpId="0" animBg="1"/>
      <p:bldP spid="15" grpId="0" animBg="1"/>
      <p:bldP spid="16"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B1B1A1BD-BC94-4D92-A07D-937528F370C1}"/>
              </a:ext>
            </a:extLst>
          </p:cNvPr>
          <p:cNvSpPr txBox="1"/>
          <p:nvPr/>
        </p:nvSpPr>
        <p:spPr>
          <a:xfrm>
            <a:off x="324002" y="6169748"/>
            <a:ext cx="11529947" cy="215444"/>
          </a:xfrm>
          <a:prstGeom prst="rect">
            <a:avLst/>
          </a:prstGeom>
          <a:solidFill>
            <a:srgbClr val="21BBEF"/>
          </a:solidFill>
        </p:spPr>
        <p:txBody>
          <a:bodyPr wrap="square" rtlCol="0">
            <a:spAutoFit/>
          </a:bodyPr>
          <a:lstStyle/>
          <a:p>
            <a:r>
              <a:rPr lang="es-ES" sz="800" dirty="0" err="1">
                <a:solidFill>
                  <a:srgbClr val="21BBEF"/>
                </a:solidFill>
              </a:rPr>
              <a:t>hj</a:t>
            </a:r>
            <a:endParaRPr lang="es-ES" sz="800" dirty="0">
              <a:solidFill>
                <a:srgbClr val="21BBEF"/>
              </a:solidFill>
            </a:endParaRPr>
          </a:p>
        </p:txBody>
      </p:sp>
      <p:sp>
        <p:nvSpPr>
          <p:cNvPr id="9" name="CuadroTexto 8">
            <a:extLst>
              <a:ext uri="{FF2B5EF4-FFF2-40B4-BE49-F238E27FC236}">
                <a16:creationId xmlns:a16="http://schemas.microsoft.com/office/drawing/2014/main" id="{72EDE3C4-9A64-4073-923D-8D565B60281B}"/>
              </a:ext>
            </a:extLst>
          </p:cNvPr>
          <p:cNvSpPr txBox="1"/>
          <p:nvPr/>
        </p:nvSpPr>
        <p:spPr>
          <a:xfrm>
            <a:off x="10597133" y="6178563"/>
            <a:ext cx="1516066" cy="384977"/>
          </a:xfrm>
          <a:prstGeom prst="rect">
            <a:avLst/>
          </a:prstGeom>
          <a:noFill/>
        </p:spPr>
        <p:txBody>
          <a:bodyPr wrap="square">
            <a:spAutoFit/>
          </a:bodyPr>
          <a:lstStyle/>
          <a:p>
            <a:pPr algn="ctr">
              <a:lnSpc>
                <a:spcPts val="1200"/>
              </a:lnSpc>
              <a:defRPr/>
            </a:pPr>
            <a:r>
              <a:rPr lang="es-ES" sz="1000" b="1" dirty="0">
                <a:solidFill>
                  <a:schemeClr val="tx1">
                    <a:lumMod val="65000"/>
                    <a:lumOff val="35000"/>
                  </a:schemeClr>
                </a:solidFill>
              </a:rPr>
              <a:t>Dr. Rafael Puerto</a:t>
            </a:r>
          </a:p>
          <a:p>
            <a:pPr algn="ctr">
              <a:lnSpc>
                <a:spcPts val="1200"/>
              </a:lnSpc>
              <a:defRPr/>
            </a:pPr>
            <a:r>
              <a:rPr lang="es-ES" sz="800" dirty="0">
                <a:solidFill>
                  <a:schemeClr val="tx1">
                    <a:lumMod val="65000"/>
                    <a:lumOff val="35000"/>
                  </a:schemeClr>
                </a:solidFill>
              </a:rPr>
              <a:t>@19RafaPuerto96</a:t>
            </a:r>
          </a:p>
        </p:txBody>
      </p:sp>
      <p:pic>
        <p:nvPicPr>
          <p:cNvPr id="10" name="Imagen 2">
            <a:extLst>
              <a:ext uri="{FF2B5EF4-FFF2-40B4-BE49-F238E27FC236}">
                <a16:creationId xmlns:a16="http://schemas.microsoft.com/office/drawing/2014/main" id="{9E30F56F-DF62-4576-A463-31EE9F697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3121" y="5299322"/>
            <a:ext cx="1577959" cy="111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descr="Resultado de imagen de LOGO DEL COLEGIO OFICIAL DE FARMACÉUTICOS DE MALAGA">
            <a:extLst>
              <a:ext uri="{FF2B5EF4-FFF2-40B4-BE49-F238E27FC236}">
                <a16:creationId xmlns:a16="http://schemas.microsoft.com/office/drawing/2014/main" id="{F494B623-7873-41BF-8995-DF0CFAC47F8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4510" y="5975329"/>
            <a:ext cx="666750" cy="671433"/>
          </a:xfrm>
          <a:prstGeom prst="rect">
            <a:avLst/>
          </a:prstGeom>
          <a:noFill/>
        </p:spPr>
      </p:pic>
      <p:pic>
        <p:nvPicPr>
          <p:cNvPr id="12" name="Imagen 11">
            <a:extLst>
              <a:ext uri="{FF2B5EF4-FFF2-40B4-BE49-F238E27FC236}">
                <a16:creationId xmlns:a16="http://schemas.microsoft.com/office/drawing/2014/main" id="{BDF301B9-81EB-4429-8298-A532C4A7C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50" y="5977421"/>
            <a:ext cx="1479550" cy="669496"/>
          </a:xfrm>
          <a:prstGeom prst="rect">
            <a:avLst/>
          </a:prstGeom>
        </p:spPr>
      </p:pic>
      <p:sp>
        <p:nvSpPr>
          <p:cNvPr id="7" name="AutoShape 2">
            <a:extLst>
              <a:ext uri="{FF2B5EF4-FFF2-40B4-BE49-F238E27FC236}">
                <a16:creationId xmlns:a16="http://schemas.microsoft.com/office/drawing/2014/main" id="{9A5C00DD-2C8C-4EF2-B3F0-287EAEBC6FE3}"/>
              </a:ext>
            </a:extLst>
          </p:cNvPr>
          <p:cNvSpPr>
            <a:spLocks noChangeArrowheads="1"/>
          </p:cNvSpPr>
          <p:nvPr/>
        </p:nvSpPr>
        <p:spPr bwMode="gray">
          <a:xfrm>
            <a:off x="324001" y="537970"/>
            <a:ext cx="6683627" cy="431800"/>
          </a:xfrm>
          <a:prstGeom prst="roundRect">
            <a:avLst>
              <a:gd name="adj" fmla="val 49106"/>
            </a:avLst>
          </a:prstGeom>
          <a:solidFill>
            <a:srgbClr val="CC3399"/>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fontAlgn="base">
              <a:spcBef>
                <a:spcPct val="0"/>
              </a:spcBef>
              <a:spcAft>
                <a:spcPct val="0"/>
              </a:spcAft>
            </a:pPr>
            <a:r>
              <a:rPr lang="es-ES" altLang="es-ES" sz="2400" dirty="0">
                <a:solidFill>
                  <a:srgbClr val="FFFFFF"/>
                </a:solidFill>
              </a:rPr>
              <a:t>Fórmulas tópicas de prescripción frecuente</a:t>
            </a:r>
          </a:p>
        </p:txBody>
      </p:sp>
      <p:sp>
        <p:nvSpPr>
          <p:cNvPr id="13" name="Text Box 5">
            <a:extLst>
              <a:ext uri="{FF2B5EF4-FFF2-40B4-BE49-F238E27FC236}">
                <a16:creationId xmlns:a16="http://schemas.microsoft.com/office/drawing/2014/main" id="{B40169DD-6594-410E-BC92-96748E27C8C3}"/>
              </a:ext>
            </a:extLst>
          </p:cNvPr>
          <p:cNvSpPr txBox="1">
            <a:spLocks noChangeArrowheads="1"/>
          </p:cNvSpPr>
          <p:nvPr/>
        </p:nvSpPr>
        <p:spPr bwMode="auto">
          <a:xfrm>
            <a:off x="1778727" y="1146092"/>
            <a:ext cx="3616233" cy="4163447"/>
          </a:xfrm>
          <a:prstGeom prst="rect">
            <a:avLst/>
          </a:prstGeom>
          <a:solidFill>
            <a:srgbClr val="FFFFFF">
              <a:alpha val="60000"/>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marL="457200" indent="-457200" eaLnBrk="0" fontAlgn="base" hangingPunct="0">
              <a:lnSpc>
                <a:spcPts val="3200"/>
              </a:lnSpc>
              <a:spcBef>
                <a:spcPct val="0"/>
              </a:spcBef>
              <a:spcAft>
                <a:spcPct val="0"/>
              </a:spcAft>
              <a:buClr>
                <a:srgbClr val="FF3399"/>
              </a:buClr>
              <a:buSzPct val="120000"/>
              <a:buFont typeface="Arial" panose="020B0604020202020204" pitchFamily="34" charset="0"/>
              <a:buChar char="•"/>
            </a:pPr>
            <a:r>
              <a:rPr lang="es-ES" altLang="es-ES" sz="2400" b="0" dirty="0"/>
              <a:t>Rosácea</a:t>
            </a:r>
          </a:p>
          <a:p>
            <a:pPr marL="457200" indent="-457200" eaLnBrk="0" fontAlgn="base" hangingPunct="0">
              <a:lnSpc>
                <a:spcPts val="3200"/>
              </a:lnSpc>
              <a:spcBef>
                <a:spcPct val="0"/>
              </a:spcBef>
              <a:spcAft>
                <a:spcPct val="0"/>
              </a:spcAft>
              <a:buClr>
                <a:srgbClr val="FF3399"/>
              </a:buClr>
              <a:buSzPct val="120000"/>
              <a:buFont typeface="Arial" panose="020B0604020202020204" pitchFamily="34" charset="0"/>
              <a:buChar char="•"/>
            </a:pPr>
            <a:r>
              <a:rPr lang="es-ES" altLang="es-ES" sz="2400" b="0" dirty="0"/>
              <a:t>Eczema</a:t>
            </a:r>
          </a:p>
          <a:p>
            <a:pPr marL="457200" indent="-457200" eaLnBrk="0" fontAlgn="base" hangingPunct="0">
              <a:lnSpc>
                <a:spcPts val="3200"/>
              </a:lnSpc>
              <a:spcBef>
                <a:spcPct val="0"/>
              </a:spcBef>
              <a:spcAft>
                <a:spcPct val="0"/>
              </a:spcAft>
              <a:buClr>
                <a:srgbClr val="FF3399"/>
              </a:buClr>
              <a:buSzPct val="120000"/>
              <a:buFont typeface="Arial" panose="020B0604020202020204" pitchFamily="34" charset="0"/>
              <a:buChar char="•"/>
            </a:pPr>
            <a:r>
              <a:rPr lang="es-ES" altLang="es-ES" sz="2400" b="0" dirty="0"/>
              <a:t>Dermatitis del pañal</a:t>
            </a:r>
          </a:p>
          <a:p>
            <a:pPr marL="457200" indent="-457200" eaLnBrk="0" fontAlgn="base" hangingPunct="0">
              <a:lnSpc>
                <a:spcPts val="3200"/>
              </a:lnSpc>
              <a:spcBef>
                <a:spcPct val="0"/>
              </a:spcBef>
              <a:spcAft>
                <a:spcPct val="0"/>
              </a:spcAft>
              <a:buClr>
                <a:srgbClr val="FF3399"/>
              </a:buClr>
              <a:buSzPct val="120000"/>
              <a:buFont typeface="Arial" panose="020B0604020202020204" pitchFamily="34" charset="0"/>
              <a:buChar char="•"/>
            </a:pPr>
            <a:r>
              <a:rPr lang="es-ES" altLang="es-ES" sz="2400" b="0" dirty="0"/>
              <a:t>Dermatitis capilar</a:t>
            </a:r>
          </a:p>
          <a:p>
            <a:pPr marL="457200" indent="-457200" eaLnBrk="0" fontAlgn="base" hangingPunct="0">
              <a:lnSpc>
                <a:spcPts val="3200"/>
              </a:lnSpc>
              <a:spcBef>
                <a:spcPct val="0"/>
              </a:spcBef>
              <a:spcAft>
                <a:spcPct val="0"/>
              </a:spcAft>
              <a:buClr>
                <a:srgbClr val="FF3399"/>
              </a:buClr>
              <a:buSzPct val="120000"/>
              <a:buFont typeface="Arial" panose="020B0604020202020204" pitchFamily="34" charset="0"/>
              <a:buChar char="•"/>
            </a:pPr>
            <a:r>
              <a:rPr lang="es-ES" altLang="es-ES" sz="2400" b="0" dirty="0"/>
              <a:t>Prurito</a:t>
            </a:r>
          </a:p>
          <a:p>
            <a:pPr marL="457200" indent="-457200" eaLnBrk="0" fontAlgn="base" hangingPunct="0">
              <a:lnSpc>
                <a:spcPts val="3200"/>
              </a:lnSpc>
              <a:spcBef>
                <a:spcPct val="0"/>
              </a:spcBef>
              <a:spcAft>
                <a:spcPct val="0"/>
              </a:spcAft>
              <a:buClr>
                <a:srgbClr val="FF3399"/>
              </a:buClr>
              <a:buSzPct val="120000"/>
              <a:buFont typeface="Arial" panose="020B0604020202020204" pitchFamily="34" charset="0"/>
              <a:buChar char="•"/>
            </a:pPr>
            <a:r>
              <a:rPr lang="es-ES" altLang="es-ES" sz="2400" b="0" dirty="0"/>
              <a:t>Hiperqueratosis</a:t>
            </a:r>
          </a:p>
          <a:p>
            <a:pPr marL="457200" indent="-457200" eaLnBrk="0" fontAlgn="base" hangingPunct="0">
              <a:lnSpc>
                <a:spcPts val="3200"/>
              </a:lnSpc>
              <a:spcBef>
                <a:spcPct val="0"/>
              </a:spcBef>
              <a:spcAft>
                <a:spcPct val="0"/>
              </a:spcAft>
              <a:buClr>
                <a:srgbClr val="FF3399"/>
              </a:buClr>
              <a:buSzPct val="120000"/>
              <a:buFont typeface="Arial" panose="020B0604020202020204" pitchFamily="34" charset="0"/>
              <a:buChar char="•"/>
            </a:pPr>
            <a:r>
              <a:rPr lang="es-ES" altLang="es-ES" sz="2400" b="0" dirty="0"/>
              <a:t>Verrugas</a:t>
            </a:r>
          </a:p>
          <a:p>
            <a:pPr marL="457200" indent="-457200" eaLnBrk="0" fontAlgn="base" hangingPunct="0">
              <a:lnSpc>
                <a:spcPts val="3200"/>
              </a:lnSpc>
              <a:spcBef>
                <a:spcPct val="0"/>
              </a:spcBef>
              <a:spcAft>
                <a:spcPct val="0"/>
              </a:spcAft>
              <a:buClr>
                <a:srgbClr val="FF3399"/>
              </a:buClr>
              <a:buSzPct val="120000"/>
              <a:buFont typeface="Arial" panose="020B0604020202020204" pitchFamily="34" charset="0"/>
              <a:buChar char="•"/>
            </a:pPr>
            <a:r>
              <a:rPr lang="es-ES" altLang="es-ES" sz="2400" b="0" dirty="0"/>
              <a:t>Herpes</a:t>
            </a:r>
          </a:p>
          <a:p>
            <a:pPr marL="457200" indent="-457200" eaLnBrk="0" fontAlgn="base" hangingPunct="0">
              <a:lnSpc>
                <a:spcPts val="3200"/>
              </a:lnSpc>
              <a:spcBef>
                <a:spcPct val="0"/>
              </a:spcBef>
              <a:spcAft>
                <a:spcPct val="0"/>
              </a:spcAft>
              <a:buClr>
                <a:srgbClr val="FF3399"/>
              </a:buClr>
              <a:buSzPct val="120000"/>
              <a:buFont typeface="Arial" panose="020B0604020202020204" pitchFamily="34" charset="0"/>
              <a:buChar char="•"/>
            </a:pPr>
            <a:r>
              <a:rPr lang="es-ES" altLang="es-ES" sz="2400" b="0" dirty="0"/>
              <a:t>Úlceras</a:t>
            </a:r>
          </a:p>
          <a:p>
            <a:pPr marL="457200" indent="-457200" eaLnBrk="0" fontAlgn="base" hangingPunct="0">
              <a:lnSpc>
                <a:spcPts val="3200"/>
              </a:lnSpc>
              <a:spcBef>
                <a:spcPct val="0"/>
              </a:spcBef>
              <a:spcAft>
                <a:spcPct val="0"/>
              </a:spcAft>
              <a:buClr>
                <a:srgbClr val="FF3399"/>
              </a:buClr>
              <a:buSzPct val="120000"/>
              <a:buFont typeface="Arial" panose="020B0604020202020204" pitchFamily="34" charset="0"/>
              <a:buChar char="•"/>
            </a:pPr>
            <a:r>
              <a:rPr lang="es-ES" altLang="es-ES" sz="2400" b="0" dirty="0"/>
              <a:t>Analgesia</a:t>
            </a:r>
          </a:p>
        </p:txBody>
      </p:sp>
      <p:pic>
        <p:nvPicPr>
          <p:cNvPr id="14" name="Picture 48" descr="derma">
            <a:extLst>
              <a:ext uri="{FF2B5EF4-FFF2-40B4-BE49-F238E27FC236}">
                <a16:creationId xmlns:a16="http://schemas.microsoft.com/office/drawing/2014/main" id="{FA6C16AD-7FE6-4EDA-A6A6-5CB9A74FCD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8282" y="1146092"/>
            <a:ext cx="2649999" cy="4195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760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bg/>
                                          </p:spTgt>
                                        </p:tgtEl>
                                        <p:attrNameLst>
                                          <p:attrName>style.visibility</p:attrName>
                                        </p:attrNameLst>
                                      </p:cBhvr>
                                      <p:to>
                                        <p:strVal val="visible"/>
                                      </p:to>
                                    </p:set>
                                    <p:animEffect transition="in" filter="wipe(left)">
                                      <p:cBhvr>
                                        <p:cTn id="11" dur="500"/>
                                        <p:tgtEl>
                                          <p:spTgt spid="13">
                                            <p:bg/>
                                          </p:spTgt>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wipe(left)">
                                      <p:cBhvr>
                                        <p:cTn id="19" dur="500"/>
                                        <p:tgtEl>
                                          <p:spTgt spid="13">
                                            <p:txEl>
                                              <p:pRg st="1" end="1"/>
                                            </p:txEl>
                                          </p:spTgt>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animEffect transition="in" filter="wipe(left)">
                                      <p:cBhvr>
                                        <p:cTn id="23" dur="500"/>
                                        <p:tgtEl>
                                          <p:spTgt spid="13">
                                            <p:txEl>
                                              <p:pRg st="2" end="2"/>
                                            </p:txEl>
                                          </p:spTgt>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wipe(left)">
                                      <p:cBhvr>
                                        <p:cTn id="27" dur="500"/>
                                        <p:tgtEl>
                                          <p:spTgt spid="13">
                                            <p:txEl>
                                              <p:pRg st="3" end="3"/>
                                            </p:txEl>
                                          </p:spTgt>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13">
                                            <p:txEl>
                                              <p:pRg st="4" end="4"/>
                                            </p:txEl>
                                          </p:spTgt>
                                        </p:tgtEl>
                                        <p:attrNameLst>
                                          <p:attrName>style.visibility</p:attrName>
                                        </p:attrNameLst>
                                      </p:cBhvr>
                                      <p:to>
                                        <p:strVal val="visible"/>
                                      </p:to>
                                    </p:set>
                                    <p:animEffect transition="in" filter="wipe(left)">
                                      <p:cBhvr>
                                        <p:cTn id="31" dur="500"/>
                                        <p:tgtEl>
                                          <p:spTgt spid="13">
                                            <p:txEl>
                                              <p:pRg st="4" end="4"/>
                                            </p:txEl>
                                          </p:spTgt>
                                        </p:tgtEl>
                                      </p:cBhvr>
                                    </p:animEffect>
                                  </p:childTnLst>
                                </p:cTn>
                              </p:par>
                            </p:childTnLst>
                          </p:cTn>
                        </p:par>
                        <p:par>
                          <p:cTn id="32" fill="hold">
                            <p:stCondLst>
                              <p:cond delay="4000"/>
                            </p:stCondLst>
                            <p:childTnLst>
                              <p:par>
                                <p:cTn id="33" presetID="22" presetClass="entr" presetSubtype="8" fill="hold" grpId="0" nodeType="afterEffect">
                                  <p:stCondLst>
                                    <p:cond delay="0"/>
                                  </p:stCondLst>
                                  <p:childTnLst>
                                    <p:set>
                                      <p:cBhvr>
                                        <p:cTn id="34" dur="1" fill="hold">
                                          <p:stCondLst>
                                            <p:cond delay="0"/>
                                          </p:stCondLst>
                                        </p:cTn>
                                        <p:tgtEl>
                                          <p:spTgt spid="13">
                                            <p:txEl>
                                              <p:pRg st="5" end="5"/>
                                            </p:txEl>
                                          </p:spTgt>
                                        </p:tgtEl>
                                        <p:attrNameLst>
                                          <p:attrName>style.visibility</p:attrName>
                                        </p:attrNameLst>
                                      </p:cBhvr>
                                      <p:to>
                                        <p:strVal val="visible"/>
                                      </p:to>
                                    </p:set>
                                    <p:animEffect transition="in" filter="wipe(left)">
                                      <p:cBhvr>
                                        <p:cTn id="35" dur="500"/>
                                        <p:tgtEl>
                                          <p:spTgt spid="13">
                                            <p:txEl>
                                              <p:pRg st="5" end="5"/>
                                            </p:txEl>
                                          </p:spTgt>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13">
                                            <p:txEl>
                                              <p:pRg st="6" end="6"/>
                                            </p:txEl>
                                          </p:spTgt>
                                        </p:tgtEl>
                                        <p:attrNameLst>
                                          <p:attrName>style.visibility</p:attrName>
                                        </p:attrNameLst>
                                      </p:cBhvr>
                                      <p:to>
                                        <p:strVal val="visible"/>
                                      </p:to>
                                    </p:set>
                                    <p:animEffect transition="in" filter="wipe(left)">
                                      <p:cBhvr>
                                        <p:cTn id="39" dur="500"/>
                                        <p:tgtEl>
                                          <p:spTgt spid="13">
                                            <p:txEl>
                                              <p:pRg st="6" end="6"/>
                                            </p:txEl>
                                          </p:spTgt>
                                        </p:tgtEl>
                                      </p:cBhvr>
                                    </p:animEffect>
                                  </p:childTnLst>
                                </p:cTn>
                              </p:par>
                            </p:childTnLst>
                          </p:cTn>
                        </p:par>
                        <p:par>
                          <p:cTn id="40" fill="hold">
                            <p:stCondLst>
                              <p:cond delay="5000"/>
                            </p:stCondLst>
                            <p:childTnLst>
                              <p:par>
                                <p:cTn id="41" presetID="22" presetClass="entr" presetSubtype="8" fill="hold" grpId="0" nodeType="afterEffect">
                                  <p:stCondLst>
                                    <p:cond delay="0"/>
                                  </p:stCondLst>
                                  <p:childTnLst>
                                    <p:set>
                                      <p:cBhvr>
                                        <p:cTn id="42" dur="1" fill="hold">
                                          <p:stCondLst>
                                            <p:cond delay="0"/>
                                          </p:stCondLst>
                                        </p:cTn>
                                        <p:tgtEl>
                                          <p:spTgt spid="13">
                                            <p:txEl>
                                              <p:pRg st="7" end="7"/>
                                            </p:txEl>
                                          </p:spTgt>
                                        </p:tgtEl>
                                        <p:attrNameLst>
                                          <p:attrName>style.visibility</p:attrName>
                                        </p:attrNameLst>
                                      </p:cBhvr>
                                      <p:to>
                                        <p:strVal val="visible"/>
                                      </p:to>
                                    </p:set>
                                    <p:animEffect transition="in" filter="wipe(left)">
                                      <p:cBhvr>
                                        <p:cTn id="43" dur="500"/>
                                        <p:tgtEl>
                                          <p:spTgt spid="13">
                                            <p:txEl>
                                              <p:pRg st="7" end="7"/>
                                            </p:txEl>
                                          </p:spTgt>
                                        </p:tgtEl>
                                      </p:cBhvr>
                                    </p:animEffect>
                                  </p:childTnLst>
                                </p:cTn>
                              </p:par>
                            </p:childTnLst>
                          </p:cTn>
                        </p:par>
                        <p:par>
                          <p:cTn id="44" fill="hold">
                            <p:stCondLst>
                              <p:cond delay="5500"/>
                            </p:stCondLst>
                            <p:childTnLst>
                              <p:par>
                                <p:cTn id="45" presetID="22" presetClass="entr" presetSubtype="8" fill="hold" grpId="0" nodeType="afterEffect">
                                  <p:stCondLst>
                                    <p:cond delay="0"/>
                                  </p:stCondLst>
                                  <p:childTnLst>
                                    <p:set>
                                      <p:cBhvr>
                                        <p:cTn id="46" dur="1" fill="hold">
                                          <p:stCondLst>
                                            <p:cond delay="0"/>
                                          </p:stCondLst>
                                        </p:cTn>
                                        <p:tgtEl>
                                          <p:spTgt spid="13">
                                            <p:txEl>
                                              <p:pRg st="8" end="8"/>
                                            </p:txEl>
                                          </p:spTgt>
                                        </p:tgtEl>
                                        <p:attrNameLst>
                                          <p:attrName>style.visibility</p:attrName>
                                        </p:attrNameLst>
                                      </p:cBhvr>
                                      <p:to>
                                        <p:strVal val="visible"/>
                                      </p:to>
                                    </p:set>
                                    <p:animEffect transition="in" filter="wipe(left)">
                                      <p:cBhvr>
                                        <p:cTn id="47" dur="500"/>
                                        <p:tgtEl>
                                          <p:spTgt spid="13">
                                            <p:txEl>
                                              <p:pRg st="8" end="8"/>
                                            </p:txEl>
                                          </p:spTgt>
                                        </p:tgtEl>
                                      </p:cBhvr>
                                    </p:animEffect>
                                  </p:childTnLst>
                                </p:cTn>
                              </p:par>
                            </p:childTnLst>
                          </p:cTn>
                        </p:par>
                        <p:par>
                          <p:cTn id="48" fill="hold">
                            <p:stCondLst>
                              <p:cond delay="6000"/>
                            </p:stCondLst>
                            <p:childTnLst>
                              <p:par>
                                <p:cTn id="49" presetID="22" presetClass="entr" presetSubtype="8" fill="hold" grpId="0" nodeType="afterEffect">
                                  <p:stCondLst>
                                    <p:cond delay="0"/>
                                  </p:stCondLst>
                                  <p:childTnLst>
                                    <p:set>
                                      <p:cBhvr>
                                        <p:cTn id="50" dur="1" fill="hold">
                                          <p:stCondLst>
                                            <p:cond delay="0"/>
                                          </p:stCondLst>
                                        </p:cTn>
                                        <p:tgtEl>
                                          <p:spTgt spid="13">
                                            <p:txEl>
                                              <p:pRg st="9" end="9"/>
                                            </p:txEl>
                                          </p:spTgt>
                                        </p:tgtEl>
                                        <p:attrNameLst>
                                          <p:attrName>style.visibility</p:attrName>
                                        </p:attrNameLst>
                                      </p:cBhvr>
                                      <p:to>
                                        <p:strVal val="visible"/>
                                      </p:to>
                                    </p:set>
                                    <p:animEffect transition="in" filter="wipe(left)">
                                      <p:cBhvr>
                                        <p:cTn id="51" dur="500"/>
                                        <p:tgtEl>
                                          <p:spTgt spid="13">
                                            <p:txEl>
                                              <p:pRg st="9" end="9"/>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B1B1A1BD-BC94-4D92-A07D-937528F370C1}"/>
              </a:ext>
            </a:extLst>
          </p:cNvPr>
          <p:cNvSpPr txBox="1"/>
          <p:nvPr/>
        </p:nvSpPr>
        <p:spPr>
          <a:xfrm>
            <a:off x="324002" y="6169748"/>
            <a:ext cx="11529947" cy="215444"/>
          </a:xfrm>
          <a:prstGeom prst="rect">
            <a:avLst/>
          </a:prstGeom>
          <a:solidFill>
            <a:srgbClr val="21BBEF"/>
          </a:solidFill>
        </p:spPr>
        <p:txBody>
          <a:bodyPr wrap="square" rtlCol="0">
            <a:spAutoFit/>
          </a:bodyPr>
          <a:lstStyle/>
          <a:p>
            <a:r>
              <a:rPr lang="es-ES" sz="800" dirty="0" err="1">
                <a:solidFill>
                  <a:srgbClr val="21BBEF"/>
                </a:solidFill>
              </a:rPr>
              <a:t>hj</a:t>
            </a:r>
            <a:endParaRPr lang="es-ES" sz="800" dirty="0">
              <a:solidFill>
                <a:srgbClr val="21BBEF"/>
              </a:solidFill>
            </a:endParaRPr>
          </a:p>
        </p:txBody>
      </p:sp>
      <p:sp>
        <p:nvSpPr>
          <p:cNvPr id="9" name="CuadroTexto 8">
            <a:extLst>
              <a:ext uri="{FF2B5EF4-FFF2-40B4-BE49-F238E27FC236}">
                <a16:creationId xmlns:a16="http://schemas.microsoft.com/office/drawing/2014/main" id="{72EDE3C4-9A64-4073-923D-8D565B60281B}"/>
              </a:ext>
            </a:extLst>
          </p:cNvPr>
          <p:cNvSpPr txBox="1"/>
          <p:nvPr/>
        </p:nvSpPr>
        <p:spPr>
          <a:xfrm>
            <a:off x="10597133" y="6178563"/>
            <a:ext cx="1516066" cy="384977"/>
          </a:xfrm>
          <a:prstGeom prst="rect">
            <a:avLst/>
          </a:prstGeom>
          <a:noFill/>
        </p:spPr>
        <p:txBody>
          <a:bodyPr wrap="square">
            <a:spAutoFit/>
          </a:bodyPr>
          <a:lstStyle/>
          <a:p>
            <a:pPr algn="ctr">
              <a:lnSpc>
                <a:spcPts val="1200"/>
              </a:lnSpc>
              <a:defRPr/>
            </a:pPr>
            <a:r>
              <a:rPr lang="es-ES" sz="1000" b="1" dirty="0">
                <a:solidFill>
                  <a:schemeClr val="tx1">
                    <a:lumMod val="65000"/>
                    <a:lumOff val="35000"/>
                  </a:schemeClr>
                </a:solidFill>
              </a:rPr>
              <a:t>Dr. Rafael Puerto</a:t>
            </a:r>
          </a:p>
          <a:p>
            <a:pPr algn="ctr">
              <a:lnSpc>
                <a:spcPts val="1200"/>
              </a:lnSpc>
              <a:defRPr/>
            </a:pPr>
            <a:r>
              <a:rPr lang="es-ES" sz="800" dirty="0">
                <a:solidFill>
                  <a:schemeClr val="tx1">
                    <a:lumMod val="65000"/>
                    <a:lumOff val="35000"/>
                  </a:schemeClr>
                </a:solidFill>
              </a:rPr>
              <a:t>@19RafaPuerto96</a:t>
            </a:r>
          </a:p>
        </p:txBody>
      </p:sp>
      <p:pic>
        <p:nvPicPr>
          <p:cNvPr id="10" name="Imagen 2">
            <a:extLst>
              <a:ext uri="{FF2B5EF4-FFF2-40B4-BE49-F238E27FC236}">
                <a16:creationId xmlns:a16="http://schemas.microsoft.com/office/drawing/2014/main" id="{9E30F56F-DF62-4576-A463-31EE9F697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3121" y="5299322"/>
            <a:ext cx="1577959" cy="111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descr="Resultado de imagen de LOGO DEL COLEGIO OFICIAL DE FARMACÉUTICOS DE MALAGA">
            <a:extLst>
              <a:ext uri="{FF2B5EF4-FFF2-40B4-BE49-F238E27FC236}">
                <a16:creationId xmlns:a16="http://schemas.microsoft.com/office/drawing/2014/main" id="{F494B623-7873-41BF-8995-DF0CFAC47F8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4510" y="5975329"/>
            <a:ext cx="666750" cy="671433"/>
          </a:xfrm>
          <a:prstGeom prst="rect">
            <a:avLst/>
          </a:prstGeom>
          <a:noFill/>
        </p:spPr>
      </p:pic>
      <p:pic>
        <p:nvPicPr>
          <p:cNvPr id="12" name="Imagen 11">
            <a:extLst>
              <a:ext uri="{FF2B5EF4-FFF2-40B4-BE49-F238E27FC236}">
                <a16:creationId xmlns:a16="http://schemas.microsoft.com/office/drawing/2014/main" id="{BDF301B9-81EB-4429-8298-A532C4A7C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50" y="5977421"/>
            <a:ext cx="1479550" cy="669496"/>
          </a:xfrm>
          <a:prstGeom prst="rect">
            <a:avLst/>
          </a:prstGeom>
        </p:spPr>
      </p:pic>
      <p:sp>
        <p:nvSpPr>
          <p:cNvPr id="7" name="AutoShape 2">
            <a:extLst>
              <a:ext uri="{FF2B5EF4-FFF2-40B4-BE49-F238E27FC236}">
                <a16:creationId xmlns:a16="http://schemas.microsoft.com/office/drawing/2014/main" id="{9647872C-CD53-4966-A4E6-FB209F975190}"/>
              </a:ext>
            </a:extLst>
          </p:cNvPr>
          <p:cNvSpPr>
            <a:spLocks noChangeArrowheads="1"/>
          </p:cNvSpPr>
          <p:nvPr/>
        </p:nvSpPr>
        <p:spPr bwMode="gray">
          <a:xfrm>
            <a:off x="324001" y="537970"/>
            <a:ext cx="4339439" cy="431800"/>
          </a:xfrm>
          <a:prstGeom prst="roundRect">
            <a:avLst>
              <a:gd name="adj" fmla="val 49106"/>
            </a:avLst>
          </a:prstGeom>
          <a:solidFill>
            <a:srgbClr val="CC3399"/>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fontAlgn="base">
              <a:spcBef>
                <a:spcPct val="0"/>
              </a:spcBef>
              <a:spcAft>
                <a:spcPct val="0"/>
              </a:spcAft>
            </a:pPr>
            <a:r>
              <a:rPr lang="es-ES" altLang="es-ES" sz="2400" dirty="0">
                <a:solidFill>
                  <a:srgbClr val="FFFFFF"/>
                </a:solidFill>
              </a:rPr>
              <a:t>Rosácea pieles sensibles</a:t>
            </a:r>
          </a:p>
        </p:txBody>
      </p:sp>
      <p:sp>
        <p:nvSpPr>
          <p:cNvPr id="13" name="Text Box 5">
            <a:extLst>
              <a:ext uri="{FF2B5EF4-FFF2-40B4-BE49-F238E27FC236}">
                <a16:creationId xmlns:a16="http://schemas.microsoft.com/office/drawing/2014/main" id="{17AB1F98-9C41-4000-9ABA-A7B365113B3B}"/>
              </a:ext>
            </a:extLst>
          </p:cNvPr>
          <p:cNvSpPr txBox="1">
            <a:spLocks noChangeArrowheads="1"/>
          </p:cNvSpPr>
          <p:nvPr/>
        </p:nvSpPr>
        <p:spPr bwMode="auto">
          <a:xfrm>
            <a:off x="324001" y="1185538"/>
            <a:ext cx="9983779" cy="1200329"/>
          </a:xfrm>
          <a:prstGeom prst="rect">
            <a:avLst/>
          </a:prstGeom>
          <a:solidFill>
            <a:srgbClr val="FFFFFF">
              <a:alpha val="60000"/>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0" fontAlgn="base" hangingPunct="0">
              <a:spcBef>
                <a:spcPct val="0"/>
              </a:spcBef>
              <a:spcAft>
                <a:spcPct val="0"/>
              </a:spcAft>
              <a:buClr>
                <a:srgbClr val="FF3399"/>
              </a:buClr>
              <a:buSzPct val="120000"/>
            </a:pPr>
            <a:r>
              <a:rPr lang="es-ES" altLang="es-ES" sz="2400" b="0" dirty="0"/>
              <a:t>Metronidazol…………………………..		1	%</a:t>
            </a:r>
          </a:p>
          <a:p>
            <a:pPr eaLnBrk="0" fontAlgn="base" hangingPunct="0">
              <a:spcBef>
                <a:spcPct val="0"/>
              </a:spcBef>
              <a:spcAft>
                <a:spcPct val="0"/>
              </a:spcAft>
              <a:buClr>
                <a:srgbClr val="FF3399"/>
              </a:buClr>
              <a:buSzPct val="120000"/>
            </a:pPr>
            <a:r>
              <a:rPr lang="es-ES" altLang="es-ES" sz="2400" b="0" dirty="0"/>
              <a:t>Propilenglicol………………………….		5	%</a:t>
            </a:r>
          </a:p>
          <a:p>
            <a:pPr eaLnBrk="0" fontAlgn="base" hangingPunct="0">
              <a:spcBef>
                <a:spcPct val="0"/>
              </a:spcBef>
              <a:spcAft>
                <a:spcPct val="0"/>
              </a:spcAft>
              <a:buClr>
                <a:srgbClr val="FF3399"/>
              </a:buClr>
              <a:buSzPct val="120000"/>
            </a:pPr>
            <a:r>
              <a:rPr lang="es-ES" altLang="es-ES" sz="2400" b="0" dirty="0"/>
              <a:t>Emulsión glucídica……………</a:t>
            </a:r>
            <a:r>
              <a:rPr lang="es-ES" altLang="es-ES" sz="2400" b="0" dirty="0" err="1"/>
              <a:t>c.s.p</a:t>
            </a:r>
            <a:r>
              <a:rPr lang="es-ES" altLang="es-ES" sz="2400" b="0" dirty="0"/>
              <a:t>…	       100	g</a:t>
            </a:r>
          </a:p>
        </p:txBody>
      </p:sp>
      <p:sp>
        <p:nvSpPr>
          <p:cNvPr id="14" name="AutoShape 4">
            <a:extLst>
              <a:ext uri="{FF2B5EF4-FFF2-40B4-BE49-F238E27FC236}">
                <a16:creationId xmlns:a16="http://schemas.microsoft.com/office/drawing/2014/main" id="{FE723D92-9A72-4D4A-8847-757893615E9F}"/>
              </a:ext>
            </a:extLst>
          </p:cNvPr>
          <p:cNvSpPr>
            <a:spLocks noChangeArrowheads="1"/>
          </p:cNvSpPr>
          <p:nvPr/>
        </p:nvSpPr>
        <p:spPr bwMode="gray">
          <a:xfrm>
            <a:off x="324001" y="2774529"/>
            <a:ext cx="3641170" cy="457200"/>
          </a:xfrm>
          <a:prstGeom prst="roundRect">
            <a:avLst>
              <a:gd name="adj" fmla="val 49106"/>
            </a:avLst>
          </a:prstGeom>
          <a:solidFill>
            <a:srgbClr val="008EFF"/>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fontAlgn="base">
              <a:spcBef>
                <a:spcPct val="0"/>
              </a:spcBef>
              <a:spcAft>
                <a:spcPct val="0"/>
              </a:spcAft>
            </a:pPr>
            <a:r>
              <a:rPr lang="es-ES" altLang="es-ES" sz="2400" b="0" dirty="0">
                <a:solidFill>
                  <a:srgbClr val="FFFFFF"/>
                </a:solidFill>
              </a:rPr>
              <a:t>Adecuación del vehículo</a:t>
            </a:r>
          </a:p>
        </p:txBody>
      </p:sp>
      <p:sp>
        <p:nvSpPr>
          <p:cNvPr id="15" name="Text Box 5">
            <a:extLst>
              <a:ext uri="{FF2B5EF4-FFF2-40B4-BE49-F238E27FC236}">
                <a16:creationId xmlns:a16="http://schemas.microsoft.com/office/drawing/2014/main" id="{91BF81B8-3A63-47E2-AA06-0746C2AD7257}"/>
              </a:ext>
            </a:extLst>
          </p:cNvPr>
          <p:cNvSpPr txBox="1">
            <a:spLocks noChangeArrowheads="1"/>
          </p:cNvSpPr>
          <p:nvPr/>
        </p:nvSpPr>
        <p:spPr bwMode="auto">
          <a:xfrm>
            <a:off x="348937" y="3377811"/>
            <a:ext cx="9983779" cy="2554545"/>
          </a:xfrm>
          <a:prstGeom prst="rect">
            <a:avLst/>
          </a:prstGeom>
          <a:solidFill>
            <a:srgbClr val="FFFFFF">
              <a:alpha val="60000"/>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marL="457200" indent="-4572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t>A menudo la rosácea aparece en pieles sensibles que no aceptan bien el excipiente en forma de gel de la especialidad comercializada.  La crema glucídica mejora sus resultados</a:t>
            </a:r>
          </a:p>
          <a:p>
            <a:pPr marL="457200" indent="-4572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CC3399"/>
                </a:solidFill>
              </a:rPr>
              <a:t>Iniciar el tratamiento </a:t>
            </a:r>
            <a:r>
              <a:rPr lang="es-ES" altLang="es-ES" sz="2000" b="0" dirty="0"/>
              <a:t>con 2 aplicaciones al día durante varias semanas. Los resultados serán apreciables al cabo de unas tres semanas.</a:t>
            </a:r>
          </a:p>
          <a:p>
            <a:pPr marL="457200" indent="-4572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CC3399"/>
                </a:solidFill>
              </a:rPr>
              <a:t>Mantenimiento</a:t>
            </a:r>
            <a:r>
              <a:rPr lang="es-ES" altLang="es-ES" sz="2000" b="0" dirty="0"/>
              <a:t>: 1 sola aplicación por la noche</a:t>
            </a:r>
          </a:p>
          <a:p>
            <a:pPr marL="457200" indent="-4572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CC3399"/>
                </a:solidFill>
              </a:rPr>
              <a:t>Conservar</a:t>
            </a:r>
            <a:r>
              <a:rPr lang="es-ES" altLang="es-ES" sz="2000" b="0" dirty="0"/>
              <a:t> envasado en tubo o sistema </a:t>
            </a:r>
            <a:r>
              <a:rPr lang="es-ES" altLang="es-ES" sz="2000" b="0" dirty="0" err="1"/>
              <a:t>unguator</a:t>
            </a:r>
            <a:r>
              <a:rPr lang="es-ES" altLang="es-ES" sz="2000" b="0" dirty="0"/>
              <a:t> o air-les</a:t>
            </a:r>
          </a:p>
          <a:p>
            <a:pPr marL="457200" indent="-4572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CC3399"/>
                </a:solidFill>
              </a:rPr>
              <a:t>Caducidad</a:t>
            </a:r>
            <a:r>
              <a:rPr lang="es-ES" altLang="es-ES" sz="2000" b="0" dirty="0"/>
              <a:t>: 6 meses</a:t>
            </a:r>
          </a:p>
        </p:txBody>
      </p:sp>
      <p:sp>
        <p:nvSpPr>
          <p:cNvPr id="4" name="Elipse 3">
            <a:extLst>
              <a:ext uri="{FF2B5EF4-FFF2-40B4-BE49-F238E27FC236}">
                <a16:creationId xmlns:a16="http://schemas.microsoft.com/office/drawing/2014/main" id="{818CCC5D-9DAC-4A5F-AC71-569C99B58BA7}"/>
              </a:ext>
            </a:extLst>
          </p:cNvPr>
          <p:cNvSpPr/>
          <p:nvPr/>
        </p:nvSpPr>
        <p:spPr bwMode="auto">
          <a:xfrm>
            <a:off x="4247804" y="2186247"/>
            <a:ext cx="1072341" cy="39595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3200" b="1" i="0" u="none" strike="noStrike" cap="none" normalizeH="0" baseline="0">
              <a:ln>
                <a:noFill/>
              </a:ln>
              <a:solidFill>
                <a:srgbClr val="120274"/>
              </a:solidFill>
              <a:effectLst/>
              <a:latin typeface="Arial" pitchFamily="34" charset="0"/>
              <a:ea typeface="ヒラギノ角ゴ Pro W3" pitchFamily="8" charset="-128"/>
            </a:endParaRPr>
          </a:p>
        </p:txBody>
      </p:sp>
      <p:sp>
        <p:nvSpPr>
          <p:cNvPr id="5" name="Elipse 4">
            <a:extLst>
              <a:ext uri="{FF2B5EF4-FFF2-40B4-BE49-F238E27FC236}">
                <a16:creationId xmlns:a16="http://schemas.microsoft.com/office/drawing/2014/main" id="{A89D599E-A31F-4159-9D49-643A82BDBDB1}"/>
              </a:ext>
            </a:extLst>
          </p:cNvPr>
          <p:cNvSpPr/>
          <p:nvPr/>
        </p:nvSpPr>
        <p:spPr bwMode="auto">
          <a:xfrm>
            <a:off x="9326880" y="258380"/>
            <a:ext cx="1130531" cy="711389"/>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3200" b="1" i="0" u="none" strike="noStrike" cap="none" normalizeH="0" baseline="0">
              <a:ln>
                <a:noFill/>
              </a:ln>
              <a:solidFill>
                <a:srgbClr val="120274"/>
              </a:solidFill>
              <a:effectLst/>
              <a:latin typeface="Arial" pitchFamily="34" charset="0"/>
              <a:ea typeface="ヒラギノ角ゴ Pro W3" pitchFamily="8" charset="-128"/>
            </a:endParaRPr>
          </a:p>
        </p:txBody>
      </p:sp>
      <p:sp>
        <p:nvSpPr>
          <p:cNvPr id="6" name="Elipse 5">
            <a:extLst>
              <a:ext uri="{FF2B5EF4-FFF2-40B4-BE49-F238E27FC236}">
                <a16:creationId xmlns:a16="http://schemas.microsoft.com/office/drawing/2014/main" id="{A1EB41B4-8629-4746-99DA-83156A31530A}"/>
              </a:ext>
            </a:extLst>
          </p:cNvPr>
          <p:cNvSpPr/>
          <p:nvPr/>
        </p:nvSpPr>
        <p:spPr bwMode="auto">
          <a:xfrm>
            <a:off x="8744989" y="1255222"/>
            <a:ext cx="432262" cy="448887"/>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3200" b="1" i="0" u="none" strike="noStrike" cap="none" normalizeH="0" baseline="0">
              <a:ln>
                <a:noFill/>
              </a:ln>
              <a:solidFill>
                <a:srgbClr val="120274"/>
              </a:solidFill>
              <a:effectLst/>
              <a:latin typeface="Arial" pitchFamily="34" charset="0"/>
              <a:ea typeface="ヒラギノ角ゴ Pro W3" pitchFamily="8" charset="-128"/>
            </a:endParaRPr>
          </a:p>
        </p:txBody>
      </p:sp>
      <p:sp>
        <p:nvSpPr>
          <p:cNvPr id="16" name="Elipse 15">
            <a:extLst>
              <a:ext uri="{FF2B5EF4-FFF2-40B4-BE49-F238E27FC236}">
                <a16:creationId xmlns:a16="http://schemas.microsoft.com/office/drawing/2014/main" id="{30D61091-FD89-4EED-8D77-3D4868A8C50A}"/>
              </a:ext>
            </a:extLst>
          </p:cNvPr>
          <p:cNvSpPr/>
          <p:nvPr/>
        </p:nvSpPr>
        <p:spPr bwMode="auto">
          <a:xfrm>
            <a:off x="4064923" y="1782985"/>
            <a:ext cx="1438102" cy="781396"/>
          </a:xfrm>
          <a:prstGeom prst="ellipse">
            <a:avLst/>
          </a:prstGeom>
          <a:noFill/>
          <a:ln w="57150">
            <a:solidFill>
              <a:srgbClr val="FFC000"/>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3200" b="1" i="0" u="none" strike="noStrike" cap="none" normalizeH="0" baseline="0">
              <a:ln>
                <a:noFill/>
              </a:ln>
              <a:solidFill>
                <a:srgbClr val="120274"/>
              </a:solidFill>
              <a:effectLst/>
              <a:latin typeface="Arial" pitchFamily="34" charset="0"/>
              <a:ea typeface="ヒラギノ角ゴ Pro W3" pitchFamily="8" charset="-128"/>
            </a:endParaRPr>
          </a:p>
        </p:txBody>
      </p:sp>
    </p:spTree>
    <p:extLst>
      <p:ext uri="{BB962C8B-B14F-4D97-AF65-F5344CB8AC3E}">
        <p14:creationId xmlns:p14="http://schemas.microsoft.com/office/powerpoint/2010/main" val="132916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bg/>
                                          </p:spTgt>
                                        </p:tgtEl>
                                        <p:attrNameLst>
                                          <p:attrName>style.visibility</p:attrName>
                                        </p:attrNameLst>
                                      </p:cBhvr>
                                      <p:to>
                                        <p:strVal val="visible"/>
                                      </p:to>
                                    </p:set>
                                    <p:animEffect transition="in" filter="wipe(left)">
                                      <p:cBhvr>
                                        <p:cTn id="11" dur="1000"/>
                                        <p:tgtEl>
                                          <p:spTgt spid="13">
                                            <p:bg/>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1000"/>
                                        <p:tgtEl>
                                          <p:spTgt spid="13">
                                            <p:txEl>
                                              <p:pRg st="0" end="0"/>
                                            </p:txEl>
                                          </p:spTgt>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wipe(left)">
                                      <p:cBhvr>
                                        <p:cTn id="19" dur="1000"/>
                                        <p:tgtEl>
                                          <p:spTgt spid="13">
                                            <p:txEl>
                                              <p:pRg st="1" end="1"/>
                                            </p:txEl>
                                          </p:spTgt>
                                        </p:tgtEl>
                                      </p:cBhvr>
                                    </p:animEffect>
                                  </p:childTnLst>
                                </p:cTn>
                              </p:par>
                            </p:childTnLst>
                          </p:cTn>
                        </p:par>
                        <p:par>
                          <p:cTn id="20" fill="hold">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animEffect transition="in" filter="wipe(left)">
                                      <p:cBhvr>
                                        <p:cTn id="23" dur="1000"/>
                                        <p:tgtEl>
                                          <p:spTgt spid="1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1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5">
                                            <p:bg/>
                                          </p:spTgt>
                                        </p:tgtEl>
                                        <p:attrNameLst>
                                          <p:attrName>style.visibility</p:attrName>
                                        </p:attrNameLst>
                                      </p:cBhvr>
                                      <p:to>
                                        <p:strVal val="visible"/>
                                      </p:to>
                                    </p:set>
                                    <p:animEffect transition="in" filter="wipe(left)">
                                      <p:cBhvr>
                                        <p:cTn id="33" dur="1000"/>
                                        <p:tgtEl>
                                          <p:spTgt spid="15">
                                            <p:bg/>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5">
                                            <p:txEl>
                                              <p:pRg st="0" end="0"/>
                                            </p:txEl>
                                          </p:spTgt>
                                        </p:tgtEl>
                                        <p:attrNameLst>
                                          <p:attrName>style.visibility</p:attrName>
                                        </p:attrNameLst>
                                      </p:cBhvr>
                                      <p:to>
                                        <p:strVal val="visible"/>
                                      </p:to>
                                    </p:set>
                                    <p:animEffect transition="in" filter="wipe(left)">
                                      <p:cBhvr>
                                        <p:cTn id="38" dur="1000"/>
                                        <p:tgtEl>
                                          <p:spTgt spid="1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5">
                                            <p:txEl>
                                              <p:pRg st="1" end="1"/>
                                            </p:txEl>
                                          </p:spTgt>
                                        </p:tgtEl>
                                        <p:attrNameLst>
                                          <p:attrName>style.visibility</p:attrName>
                                        </p:attrNameLst>
                                      </p:cBhvr>
                                      <p:to>
                                        <p:strVal val="visible"/>
                                      </p:to>
                                    </p:set>
                                    <p:animEffect transition="in" filter="wipe(left)">
                                      <p:cBhvr>
                                        <p:cTn id="43" dur="1000"/>
                                        <p:tgtEl>
                                          <p:spTgt spid="1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5">
                                            <p:txEl>
                                              <p:pRg st="2" end="2"/>
                                            </p:txEl>
                                          </p:spTgt>
                                        </p:tgtEl>
                                        <p:attrNameLst>
                                          <p:attrName>style.visibility</p:attrName>
                                        </p:attrNameLst>
                                      </p:cBhvr>
                                      <p:to>
                                        <p:strVal val="visible"/>
                                      </p:to>
                                    </p:set>
                                    <p:animEffect transition="in" filter="wipe(left)">
                                      <p:cBhvr>
                                        <p:cTn id="48" dur="1000"/>
                                        <p:tgtEl>
                                          <p:spTgt spid="15">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5">
                                            <p:txEl>
                                              <p:pRg st="3" end="3"/>
                                            </p:txEl>
                                          </p:spTgt>
                                        </p:tgtEl>
                                        <p:attrNameLst>
                                          <p:attrName>style.visibility</p:attrName>
                                        </p:attrNameLst>
                                      </p:cBhvr>
                                      <p:to>
                                        <p:strVal val="visible"/>
                                      </p:to>
                                    </p:set>
                                    <p:animEffect transition="in" filter="wipe(left)">
                                      <p:cBhvr>
                                        <p:cTn id="53" dur="1000"/>
                                        <p:tgtEl>
                                          <p:spTgt spid="15">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5">
                                            <p:txEl>
                                              <p:pRg st="4" end="4"/>
                                            </p:txEl>
                                          </p:spTgt>
                                        </p:tgtEl>
                                        <p:attrNameLst>
                                          <p:attrName>style.visibility</p:attrName>
                                        </p:attrNameLst>
                                      </p:cBhvr>
                                      <p:to>
                                        <p:strVal val="visible"/>
                                      </p:to>
                                    </p:set>
                                    <p:animEffect transition="in" filter="wipe(left)">
                                      <p:cBhvr>
                                        <p:cTn id="58" dur="1000"/>
                                        <p:tgtEl>
                                          <p:spTgt spid="15">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build="p" animBg="1"/>
      <p:bldP spid="14" grpId="0" animBg="1"/>
      <p:bldP spid="15" grpId="0" build="p"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B1B1A1BD-BC94-4D92-A07D-937528F370C1}"/>
              </a:ext>
            </a:extLst>
          </p:cNvPr>
          <p:cNvSpPr txBox="1"/>
          <p:nvPr/>
        </p:nvSpPr>
        <p:spPr>
          <a:xfrm>
            <a:off x="324002" y="6169748"/>
            <a:ext cx="11529947" cy="215444"/>
          </a:xfrm>
          <a:prstGeom prst="rect">
            <a:avLst/>
          </a:prstGeom>
          <a:solidFill>
            <a:srgbClr val="21BBEF"/>
          </a:solidFill>
        </p:spPr>
        <p:txBody>
          <a:bodyPr wrap="square" rtlCol="0">
            <a:spAutoFit/>
          </a:bodyPr>
          <a:lstStyle/>
          <a:p>
            <a:r>
              <a:rPr lang="es-ES" sz="800" dirty="0" err="1">
                <a:solidFill>
                  <a:srgbClr val="21BBEF"/>
                </a:solidFill>
              </a:rPr>
              <a:t>hj</a:t>
            </a:r>
            <a:endParaRPr lang="es-ES" sz="800" dirty="0">
              <a:solidFill>
                <a:srgbClr val="21BBEF"/>
              </a:solidFill>
            </a:endParaRPr>
          </a:p>
        </p:txBody>
      </p:sp>
      <p:sp>
        <p:nvSpPr>
          <p:cNvPr id="9" name="CuadroTexto 8">
            <a:extLst>
              <a:ext uri="{FF2B5EF4-FFF2-40B4-BE49-F238E27FC236}">
                <a16:creationId xmlns:a16="http://schemas.microsoft.com/office/drawing/2014/main" id="{72EDE3C4-9A64-4073-923D-8D565B60281B}"/>
              </a:ext>
            </a:extLst>
          </p:cNvPr>
          <p:cNvSpPr txBox="1"/>
          <p:nvPr/>
        </p:nvSpPr>
        <p:spPr>
          <a:xfrm>
            <a:off x="10597133" y="6178563"/>
            <a:ext cx="1516066" cy="384977"/>
          </a:xfrm>
          <a:prstGeom prst="rect">
            <a:avLst/>
          </a:prstGeom>
          <a:noFill/>
        </p:spPr>
        <p:txBody>
          <a:bodyPr wrap="square">
            <a:spAutoFit/>
          </a:bodyPr>
          <a:lstStyle/>
          <a:p>
            <a:pPr algn="ctr">
              <a:lnSpc>
                <a:spcPts val="1200"/>
              </a:lnSpc>
              <a:defRPr/>
            </a:pPr>
            <a:r>
              <a:rPr lang="es-ES" sz="1000" b="1" dirty="0">
                <a:solidFill>
                  <a:schemeClr val="tx1">
                    <a:lumMod val="65000"/>
                    <a:lumOff val="35000"/>
                  </a:schemeClr>
                </a:solidFill>
              </a:rPr>
              <a:t>Dr. Rafael Puerto</a:t>
            </a:r>
          </a:p>
          <a:p>
            <a:pPr algn="ctr">
              <a:lnSpc>
                <a:spcPts val="1200"/>
              </a:lnSpc>
              <a:defRPr/>
            </a:pPr>
            <a:r>
              <a:rPr lang="es-ES" sz="800" dirty="0">
                <a:solidFill>
                  <a:schemeClr val="tx1">
                    <a:lumMod val="65000"/>
                    <a:lumOff val="35000"/>
                  </a:schemeClr>
                </a:solidFill>
              </a:rPr>
              <a:t>@19RafaPuerto96</a:t>
            </a:r>
          </a:p>
        </p:txBody>
      </p:sp>
      <p:pic>
        <p:nvPicPr>
          <p:cNvPr id="10" name="Imagen 2">
            <a:extLst>
              <a:ext uri="{FF2B5EF4-FFF2-40B4-BE49-F238E27FC236}">
                <a16:creationId xmlns:a16="http://schemas.microsoft.com/office/drawing/2014/main" id="{9E30F56F-DF62-4576-A463-31EE9F697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3121" y="5299322"/>
            <a:ext cx="1577959" cy="111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descr="Resultado de imagen de LOGO DEL COLEGIO OFICIAL DE FARMACÉUTICOS DE MALAGA">
            <a:extLst>
              <a:ext uri="{FF2B5EF4-FFF2-40B4-BE49-F238E27FC236}">
                <a16:creationId xmlns:a16="http://schemas.microsoft.com/office/drawing/2014/main" id="{F494B623-7873-41BF-8995-DF0CFAC47F8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4510" y="5975329"/>
            <a:ext cx="666750" cy="671433"/>
          </a:xfrm>
          <a:prstGeom prst="rect">
            <a:avLst/>
          </a:prstGeom>
          <a:noFill/>
        </p:spPr>
      </p:pic>
      <p:pic>
        <p:nvPicPr>
          <p:cNvPr id="12" name="Imagen 11">
            <a:extLst>
              <a:ext uri="{FF2B5EF4-FFF2-40B4-BE49-F238E27FC236}">
                <a16:creationId xmlns:a16="http://schemas.microsoft.com/office/drawing/2014/main" id="{BDF301B9-81EB-4429-8298-A532C4A7C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50" y="5977421"/>
            <a:ext cx="1479550" cy="669496"/>
          </a:xfrm>
          <a:prstGeom prst="rect">
            <a:avLst/>
          </a:prstGeom>
        </p:spPr>
      </p:pic>
      <p:sp>
        <p:nvSpPr>
          <p:cNvPr id="4" name="Hexágono 3">
            <a:extLst>
              <a:ext uri="{FF2B5EF4-FFF2-40B4-BE49-F238E27FC236}">
                <a16:creationId xmlns:a16="http://schemas.microsoft.com/office/drawing/2014/main" id="{703A250F-38C5-43D3-A20D-F055FE6FC6E9}"/>
              </a:ext>
            </a:extLst>
          </p:cNvPr>
          <p:cNvSpPr/>
          <p:nvPr/>
        </p:nvSpPr>
        <p:spPr bwMode="auto">
          <a:xfrm>
            <a:off x="3416531" y="1596044"/>
            <a:ext cx="1886989" cy="2177934"/>
          </a:xfrm>
          <a:prstGeom prst="hexagon">
            <a:avLst>
              <a:gd name="adj" fmla="val 50000"/>
              <a:gd name="vf" fmla="val 115470"/>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3200" b="1" i="0" u="none" strike="noStrike" cap="none" normalizeH="0" baseline="0">
              <a:ln>
                <a:noFill/>
              </a:ln>
              <a:solidFill>
                <a:srgbClr val="120274"/>
              </a:solidFill>
              <a:effectLst/>
              <a:latin typeface="Arial" pitchFamily="34" charset="0"/>
              <a:ea typeface="ヒラギノ角ゴ Pro W3" pitchFamily="8" charset="-128"/>
            </a:endParaRPr>
          </a:p>
        </p:txBody>
      </p:sp>
      <p:sp>
        <p:nvSpPr>
          <p:cNvPr id="13" name="AutoShape 2">
            <a:extLst>
              <a:ext uri="{FF2B5EF4-FFF2-40B4-BE49-F238E27FC236}">
                <a16:creationId xmlns:a16="http://schemas.microsoft.com/office/drawing/2014/main" id="{754A1EEF-27AB-4D38-B6FF-12AEF460B0CC}"/>
              </a:ext>
            </a:extLst>
          </p:cNvPr>
          <p:cNvSpPr>
            <a:spLocks noChangeArrowheads="1"/>
          </p:cNvSpPr>
          <p:nvPr/>
        </p:nvSpPr>
        <p:spPr bwMode="gray">
          <a:xfrm>
            <a:off x="324001" y="537970"/>
            <a:ext cx="4339439" cy="431800"/>
          </a:xfrm>
          <a:prstGeom prst="roundRect">
            <a:avLst>
              <a:gd name="adj" fmla="val 49106"/>
            </a:avLst>
          </a:prstGeom>
          <a:solidFill>
            <a:srgbClr val="CC3399"/>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fontAlgn="base">
              <a:spcBef>
                <a:spcPct val="0"/>
              </a:spcBef>
              <a:spcAft>
                <a:spcPct val="0"/>
              </a:spcAft>
            </a:pPr>
            <a:r>
              <a:rPr lang="es-ES" altLang="es-ES" sz="2400" dirty="0">
                <a:solidFill>
                  <a:srgbClr val="FFFFFF"/>
                </a:solidFill>
              </a:rPr>
              <a:t>Eczema inflamatorio</a:t>
            </a:r>
          </a:p>
        </p:txBody>
      </p:sp>
      <p:sp>
        <p:nvSpPr>
          <p:cNvPr id="15" name="Text Box 5">
            <a:extLst>
              <a:ext uri="{FF2B5EF4-FFF2-40B4-BE49-F238E27FC236}">
                <a16:creationId xmlns:a16="http://schemas.microsoft.com/office/drawing/2014/main" id="{957555A6-740C-4A15-972A-95C5B18AE9FB}"/>
              </a:ext>
            </a:extLst>
          </p:cNvPr>
          <p:cNvSpPr txBox="1">
            <a:spLocks noChangeArrowheads="1"/>
          </p:cNvSpPr>
          <p:nvPr/>
        </p:nvSpPr>
        <p:spPr bwMode="auto">
          <a:xfrm>
            <a:off x="324001" y="1185538"/>
            <a:ext cx="9983779" cy="1569660"/>
          </a:xfrm>
          <a:prstGeom prst="rect">
            <a:avLst/>
          </a:prstGeom>
          <a:solidFill>
            <a:srgbClr val="FFFFFF">
              <a:alpha val="60000"/>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0" fontAlgn="base" hangingPunct="0">
              <a:spcBef>
                <a:spcPct val="0"/>
              </a:spcBef>
              <a:spcAft>
                <a:spcPct val="0"/>
              </a:spcAft>
              <a:buClr>
                <a:srgbClr val="FF3399"/>
              </a:buClr>
              <a:buSzPct val="120000"/>
            </a:pPr>
            <a:r>
              <a:rPr lang="es-ES" altLang="es-ES" sz="2400" b="0" dirty="0" err="1"/>
              <a:t>Triamcinolona</a:t>
            </a:r>
            <a:r>
              <a:rPr lang="es-ES" altLang="es-ES" sz="2400" b="0" dirty="0"/>
              <a:t> </a:t>
            </a:r>
            <a:r>
              <a:rPr lang="es-ES" altLang="es-ES" sz="2400" b="0" dirty="0" err="1"/>
              <a:t>acetónido</a:t>
            </a:r>
            <a:r>
              <a:rPr lang="es-ES" altLang="es-ES" sz="2400" b="0" dirty="0"/>
              <a:t>…………………..	0,1	%</a:t>
            </a:r>
          </a:p>
          <a:p>
            <a:pPr eaLnBrk="0" fontAlgn="base" hangingPunct="0">
              <a:spcBef>
                <a:spcPct val="0"/>
              </a:spcBef>
              <a:spcAft>
                <a:spcPct val="0"/>
              </a:spcAft>
              <a:buClr>
                <a:srgbClr val="FF3399"/>
              </a:buClr>
              <a:buSzPct val="120000"/>
            </a:pPr>
            <a:r>
              <a:rPr lang="es-ES" altLang="es-ES" sz="2400" b="0" dirty="0"/>
              <a:t>Urea……………….………………………….	10	%</a:t>
            </a:r>
          </a:p>
          <a:p>
            <a:pPr eaLnBrk="0" fontAlgn="base" hangingPunct="0">
              <a:spcBef>
                <a:spcPct val="0"/>
              </a:spcBef>
              <a:spcAft>
                <a:spcPct val="0"/>
              </a:spcAft>
              <a:buClr>
                <a:srgbClr val="FF3399"/>
              </a:buClr>
              <a:buSzPct val="120000"/>
            </a:pPr>
            <a:r>
              <a:rPr lang="es-ES" altLang="es-ES" sz="2400" b="0" dirty="0"/>
              <a:t>Lanolina………………………………………	  7	%</a:t>
            </a:r>
          </a:p>
          <a:p>
            <a:pPr eaLnBrk="0" fontAlgn="base" hangingPunct="0">
              <a:spcBef>
                <a:spcPct val="0"/>
              </a:spcBef>
              <a:spcAft>
                <a:spcPct val="0"/>
              </a:spcAft>
              <a:buClr>
                <a:srgbClr val="FF3399"/>
              </a:buClr>
              <a:buSzPct val="120000"/>
            </a:pPr>
            <a:r>
              <a:rPr lang="es-ES" altLang="es-ES" sz="2400" b="0" dirty="0"/>
              <a:t>Emulsión O/W………………….……</a:t>
            </a:r>
            <a:r>
              <a:rPr lang="es-ES" altLang="es-ES" sz="2400" b="0" dirty="0" err="1"/>
              <a:t>c.s.p</a:t>
            </a:r>
            <a:r>
              <a:rPr lang="es-ES" altLang="es-ES" sz="2400" b="0" dirty="0"/>
              <a:t>…      100	g</a:t>
            </a:r>
          </a:p>
        </p:txBody>
      </p:sp>
      <p:sp>
        <p:nvSpPr>
          <p:cNvPr id="16" name="Text Box 5">
            <a:extLst>
              <a:ext uri="{FF2B5EF4-FFF2-40B4-BE49-F238E27FC236}">
                <a16:creationId xmlns:a16="http://schemas.microsoft.com/office/drawing/2014/main" id="{02EC23EB-EE58-4FB7-B9D3-E0032DAB6FC0}"/>
              </a:ext>
            </a:extLst>
          </p:cNvPr>
          <p:cNvSpPr txBox="1">
            <a:spLocks noChangeArrowheads="1"/>
          </p:cNvSpPr>
          <p:nvPr/>
        </p:nvSpPr>
        <p:spPr bwMode="auto">
          <a:xfrm>
            <a:off x="348937" y="3377811"/>
            <a:ext cx="9983779" cy="2246769"/>
          </a:xfrm>
          <a:prstGeom prst="rect">
            <a:avLst/>
          </a:prstGeom>
          <a:solidFill>
            <a:srgbClr val="FFFFFF">
              <a:alpha val="60000"/>
            </a:srgbClr>
          </a:solidFill>
          <a:ln w="9525">
            <a:solidFill>
              <a:srgbClr val="FF3399"/>
            </a:solidFill>
            <a:miter lim="800000"/>
            <a:headEnd/>
            <a:tailEnd/>
          </a:ln>
        </p:spPr>
        <p:txBody>
          <a:bodyPr wrap="square">
            <a:spAutoFit/>
          </a:bodyP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marL="457200" indent="-4572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t>Corticoide en vehículo emoliente e hidratante, de gran utilidad en psoriasis, dermatitis inflamatoria, eczemas y sabañones</a:t>
            </a:r>
          </a:p>
          <a:p>
            <a:pPr marL="457200" indent="-4572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CC3399"/>
                </a:solidFill>
              </a:rPr>
              <a:t>Aplicación: </a:t>
            </a:r>
            <a:r>
              <a:rPr lang="es-ES" altLang="es-ES" sz="2000" b="0" dirty="0"/>
              <a:t>En capa fina, sin sobrepasar el </a:t>
            </a:r>
            <a:r>
              <a:rPr lang="es-ES" altLang="es-ES" sz="2000" b="0" dirty="0" err="1"/>
              <a:t>area</a:t>
            </a:r>
            <a:r>
              <a:rPr lang="es-ES" altLang="es-ES" sz="2000" b="0" dirty="0"/>
              <a:t> afectada, 1 o 2 veces al día</a:t>
            </a:r>
          </a:p>
          <a:p>
            <a:pPr marL="457200" indent="-4572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t>Distanciar las aplicaciones según mejoría</a:t>
            </a:r>
          </a:p>
          <a:p>
            <a:pPr marL="457200" indent="-4572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CC3399"/>
                </a:solidFill>
              </a:rPr>
              <a:t>Precauciones</a:t>
            </a:r>
            <a:r>
              <a:rPr lang="es-ES" altLang="es-ES" sz="2000" b="0" dirty="0"/>
              <a:t> generales de los corticoides.</a:t>
            </a:r>
          </a:p>
          <a:p>
            <a:pPr marL="457200" indent="-4572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t>Crema fluida amarillenta</a:t>
            </a:r>
          </a:p>
          <a:p>
            <a:pPr marL="457200" indent="-457200" eaLnBrk="0" fontAlgn="base" hangingPunct="0">
              <a:spcBef>
                <a:spcPct val="0"/>
              </a:spcBef>
              <a:spcAft>
                <a:spcPct val="0"/>
              </a:spcAft>
              <a:buClr>
                <a:srgbClr val="FF3399"/>
              </a:buClr>
              <a:buSzPct val="120000"/>
              <a:buFont typeface="Arial" panose="020B0604020202020204" pitchFamily="34" charset="0"/>
              <a:buChar char="•"/>
            </a:pPr>
            <a:r>
              <a:rPr lang="es-ES" altLang="es-ES" sz="2000" b="0" dirty="0">
                <a:solidFill>
                  <a:srgbClr val="CC3399"/>
                </a:solidFill>
              </a:rPr>
              <a:t>Caducidad</a:t>
            </a:r>
            <a:r>
              <a:rPr lang="es-ES" altLang="es-ES" sz="2000" b="0" dirty="0"/>
              <a:t> 6 meses</a:t>
            </a:r>
          </a:p>
        </p:txBody>
      </p:sp>
      <p:sp>
        <p:nvSpPr>
          <p:cNvPr id="18" name="Elipse 17">
            <a:extLst>
              <a:ext uri="{FF2B5EF4-FFF2-40B4-BE49-F238E27FC236}">
                <a16:creationId xmlns:a16="http://schemas.microsoft.com/office/drawing/2014/main" id="{C8EB07D9-AB63-4DB6-883C-6748CCC54905}"/>
              </a:ext>
            </a:extLst>
          </p:cNvPr>
          <p:cNvSpPr/>
          <p:nvPr/>
        </p:nvSpPr>
        <p:spPr bwMode="auto">
          <a:xfrm>
            <a:off x="249382" y="2104587"/>
            <a:ext cx="2379518" cy="781396"/>
          </a:xfrm>
          <a:prstGeom prst="ellipse">
            <a:avLst/>
          </a:prstGeom>
          <a:noFill/>
          <a:ln w="57150">
            <a:solidFill>
              <a:srgbClr val="FFC000"/>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3200" b="1" i="0" u="none" strike="noStrike" cap="none" normalizeH="0" baseline="0">
              <a:ln>
                <a:noFill/>
              </a:ln>
              <a:solidFill>
                <a:srgbClr val="120274"/>
              </a:solidFill>
              <a:effectLst/>
              <a:latin typeface="Arial" pitchFamily="34" charset="0"/>
              <a:ea typeface="ヒラギノ角ゴ Pro W3" pitchFamily="8" charset="-128"/>
            </a:endParaRPr>
          </a:p>
        </p:txBody>
      </p:sp>
    </p:spTree>
    <p:extLst>
      <p:ext uri="{BB962C8B-B14F-4D97-AF65-F5344CB8AC3E}">
        <p14:creationId xmlns:p14="http://schemas.microsoft.com/office/powerpoint/2010/main" val="294769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bg/>
                                          </p:spTgt>
                                        </p:tgtEl>
                                        <p:attrNameLst>
                                          <p:attrName>style.visibility</p:attrName>
                                        </p:attrNameLst>
                                      </p:cBhvr>
                                      <p:to>
                                        <p:strVal val="visible"/>
                                      </p:to>
                                    </p:set>
                                    <p:animEffect transition="in" filter="wipe(left)">
                                      <p:cBhvr>
                                        <p:cTn id="12" dur="1000"/>
                                        <p:tgtEl>
                                          <p:spTgt spid="15">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left)">
                                      <p:cBhvr>
                                        <p:cTn id="17" dur="10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wipe(left)">
                                      <p:cBhvr>
                                        <p:cTn id="22" dur="1000"/>
                                        <p:tgtEl>
                                          <p:spTgt spid="1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xEl>
                                              <p:pRg st="2" end="2"/>
                                            </p:txEl>
                                          </p:spTgt>
                                        </p:tgtEl>
                                        <p:attrNameLst>
                                          <p:attrName>style.visibility</p:attrName>
                                        </p:attrNameLst>
                                      </p:cBhvr>
                                      <p:to>
                                        <p:strVal val="visible"/>
                                      </p:to>
                                    </p:set>
                                    <p:animEffect transition="in" filter="wipe(left)">
                                      <p:cBhvr>
                                        <p:cTn id="27" dur="1000"/>
                                        <p:tgtEl>
                                          <p:spTgt spid="1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xEl>
                                              <p:pRg st="3" end="3"/>
                                            </p:txEl>
                                          </p:spTgt>
                                        </p:tgtEl>
                                        <p:attrNameLst>
                                          <p:attrName>style.visibility</p:attrName>
                                        </p:attrNameLst>
                                      </p:cBhvr>
                                      <p:to>
                                        <p:strVal val="visible"/>
                                      </p:to>
                                    </p:set>
                                    <p:animEffect transition="in" filter="wipe(left)">
                                      <p:cBhvr>
                                        <p:cTn id="32" dur="1000"/>
                                        <p:tgtEl>
                                          <p:spTgt spid="1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6">
                                            <p:bg/>
                                          </p:spTgt>
                                        </p:tgtEl>
                                        <p:attrNameLst>
                                          <p:attrName>style.visibility</p:attrName>
                                        </p:attrNameLst>
                                      </p:cBhvr>
                                      <p:to>
                                        <p:strVal val="visible"/>
                                      </p:to>
                                    </p:set>
                                    <p:animEffect transition="in" filter="wipe(left)">
                                      <p:cBhvr>
                                        <p:cTn id="42" dur="1000"/>
                                        <p:tgtEl>
                                          <p:spTgt spid="16">
                                            <p:bg/>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6">
                                            <p:txEl>
                                              <p:pRg st="0" end="0"/>
                                            </p:txEl>
                                          </p:spTgt>
                                        </p:tgtEl>
                                        <p:attrNameLst>
                                          <p:attrName>style.visibility</p:attrName>
                                        </p:attrNameLst>
                                      </p:cBhvr>
                                      <p:to>
                                        <p:strVal val="visible"/>
                                      </p:to>
                                    </p:set>
                                    <p:animEffect transition="in" filter="wipe(left)">
                                      <p:cBhvr>
                                        <p:cTn id="47" dur="1000"/>
                                        <p:tgtEl>
                                          <p:spTgt spid="1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6">
                                            <p:txEl>
                                              <p:pRg st="1" end="1"/>
                                            </p:txEl>
                                          </p:spTgt>
                                        </p:tgtEl>
                                        <p:attrNameLst>
                                          <p:attrName>style.visibility</p:attrName>
                                        </p:attrNameLst>
                                      </p:cBhvr>
                                      <p:to>
                                        <p:strVal val="visible"/>
                                      </p:to>
                                    </p:set>
                                    <p:animEffect transition="in" filter="wipe(left)">
                                      <p:cBhvr>
                                        <p:cTn id="52" dur="1000"/>
                                        <p:tgtEl>
                                          <p:spTgt spid="16">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6">
                                            <p:txEl>
                                              <p:pRg st="2" end="2"/>
                                            </p:txEl>
                                          </p:spTgt>
                                        </p:tgtEl>
                                        <p:attrNameLst>
                                          <p:attrName>style.visibility</p:attrName>
                                        </p:attrNameLst>
                                      </p:cBhvr>
                                      <p:to>
                                        <p:strVal val="visible"/>
                                      </p:to>
                                    </p:set>
                                    <p:animEffect transition="in" filter="wipe(left)">
                                      <p:cBhvr>
                                        <p:cTn id="57" dur="1000"/>
                                        <p:tgtEl>
                                          <p:spTgt spid="16">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6">
                                            <p:txEl>
                                              <p:pRg st="3" end="3"/>
                                            </p:txEl>
                                          </p:spTgt>
                                        </p:tgtEl>
                                        <p:attrNameLst>
                                          <p:attrName>style.visibility</p:attrName>
                                        </p:attrNameLst>
                                      </p:cBhvr>
                                      <p:to>
                                        <p:strVal val="visible"/>
                                      </p:to>
                                    </p:set>
                                    <p:animEffect transition="in" filter="wipe(left)">
                                      <p:cBhvr>
                                        <p:cTn id="62" dur="1000"/>
                                        <p:tgtEl>
                                          <p:spTgt spid="16">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6">
                                            <p:txEl>
                                              <p:pRg st="4" end="4"/>
                                            </p:txEl>
                                          </p:spTgt>
                                        </p:tgtEl>
                                        <p:attrNameLst>
                                          <p:attrName>style.visibility</p:attrName>
                                        </p:attrNameLst>
                                      </p:cBhvr>
                                      <p:to>
                                        <p:strVal val="visible"/>
                                      </p:to>
                                    </p:set>
                                    <p:animEffect transition="in" filter="wipe(left)">
                                      <p:cBhvr>
                                        <p:cTn id="67" dur="1000"/>
                                        <p:tgtEl>
                                          <p:spTgt spid="16">
                                            <p:txEl>
                                              <p:pRg st="4" end="4"/>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6">
                                            <p:txEl>
                                              <p:pRg st="5" end="5"/>
                                            </p:txEl>
                                          </p:spTgt>
                                        </p:tgtEl>
                                        <p:attrNameLst>
                                          <p:attrName>style.visibility</p:attrName>
                                        </p:attrNameLst>
                                      </p:cBhvr>
                                      <p:to>
                                        <p:strVal val="visible"/>
                                      </p:to>
                                    </p:set>
                                    <p:animEffect transition="in" filter="wipe(left)">
                                      <p:cBhvr>
                                        <p:cTn id="72" dur="10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build="p" animBg="1"/>
      <p:bldP spid="16" grpId="0" build="p"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9" name="Picture 9" descr="Pomada 12">
            <a:extLst>
              <a:ext uri="{FF2B5EF4-FFF2-40B4-BE49-F238E27FC236}">
                <a16:creationId xmlns:a16="http://schemas.microsoft.com/office/drawing/2014/main" id="{BF15559D-83BD-44CA-961F-CDA1B37207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4496" y="2911466"/>
            <a:ext cx="2897750" cy="2172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AutoShape 3">
            <a:extLst>
              <a:ext uri="{FF2B5EF4-FFF2-40B4-BE49-F238E27FC236}">
                <a16:creationId xmlns:a16="http://schemas.microsoft.com/office/drawing/2014/main" id="{5F174DE1-D8F3-4FE3-AD68-E90B2E5B4B5A}"/>
              </a:ext>
            </a:extLst>
          </p:cNvPr>
          <p:cNvSpPr>
            <a:spLocks noChangeArrowheads="1"/>
          </p:cNvSpPr>
          <p:nvPr/>
        </p:nvSpPr>
        <p:spPr bwMode="gray">
          <a:xfrm>
            <a:off x="374694" y="1100109"/>
            <a:ext cx="3397250" cy="387350"/>
          </a:xfrm>
          <a:prstGeom prst="roundRect">
            <a:avLst>
              <a:gd name="adj" fmla="val 49106"/>
            </a:avLst>
          </a:prstGeom>
          <a:solidFill>
            <a:srgbClr val="008EFF"/>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algn="ctr" eaLnBrk="1" hangingPunct="1"/>
            <a:r>
              <a:rPr lang="es-ES" altLang="es-ES" sz="2400" dirty="0">
                <a:solidFill>
                  <a:schemeClr val="bg1"/>
                </a:solidFill>
              </a:rPr>
              <a:t>Administración tópica</a:t>
            </a:r>
            <a:endParaRPr lang="es-ES" altLang="es-ES" sz="2400" b="0" dirty="0">
              <a:solidFill>
                <a:schemeClr val="bg1"/>
              </a:solidFill>
            </a:endParaRPr>
          </a:p>
        </p:txBody>
      </p:sp>
      <p:sp>
        <p:nvSpPr>
          <p:cNvPr id="138244" name="Text Box 4">
            <a:extLst>
              <a:ext uri="{FF2B5EF4-FFF2-40B4-BE49-F238E27FC236}">
                <a16:creationId xmlns:a16="http://schemas.microsoft.com/office/drawing/2014/main" id="{B5718CBF-C927-487F-B2E5-714A261A9250}"/>
              </a:ext>
            </a:extLst>
          </p:cNvPr>
          <p:cNvSpPr txBox="1">
            <a:spLocks noChangeArrowheads="1"/>
          </p:cNvSpPr>
          <p:nvPr/>
        </p:nvSpPr>
        <p:spPr bwMode="auto">
          <a:xfrm>
            <a:off x="374694" y="2002821"/>
            <a:ext cx="2519362" cy="3950762"/>
          </a:xfrm>
          <a:prstGeom prst="rect">
            <a:avLst/>
          </a:prstGeom>
          <a:solidFill>
            <a:srgbClr val="FFFFFF">
              <a:alpha val="50196"/>
            </a:srgbClr>
          </a:solidFill>
          <a:ln w="9525" algn="ctr">
            <a:solidFill>
              <a:srgbClr val="0066FF"/>
            </a:solidFill>
            <a:miter lim="800000"/>
            <a:headEnd/>
            <a:tailEnd/>
          </a:ln>
          <a:effectLst/>
        </p:spPr>
        <p:txBody>
          <a:bodyPr>
            <a:spAutoFit/>
          </a:bodyPr>
          <a:lstStyle>
            <a:lvl1pPr marL="457200" indent="-457200">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a:lnSpc>
                <a:spcPts val="3800"/>
              </a:lnSpc>
              <a:buSzPct val="150000"/>
              <a:buFontTx/>
              <a:buChar char="•"/>
            </a:pPr>
            <a:r>
              <a:rPr lang="es-ES" altLang="es-ES" sz="2800" dirty="0">
                <a:solidFill>
                  <a:srgbClr val="0066FF"/>
                </a:solidFill>
              </a:rPr>
              <a:t>Ceratos</a:t>
            </a:r>
          </a:p>
          <a:p>
            <a:pPr>
              <a:lnSpc>
                <a:spcPts val="3800"/>
              </a:lnSpc>
              <a:buSzPct val="150000"/>
              <a:buFontTx/>
              <a:buChar char="•"/>
            </a:pPr>
            <a:r>
              <a:rPr lang="es-ES" altLang="es-ES" sz="2800" dirty="0">
                <a:solidFill>
                  <a:srgbClr val="CC0066"/>
                </a:solidFill>
              </a:rPr>
              <a:t>Geles</a:t>
            </a:r>
          </a:p>
          <a:p>
            <a:pPr>
              <a:lnSpc>
                <a:spcPts val="3800"/>
              </a:lnSpc>
              <a:buSzPct val="150000"/>
              <a:buFontTx/>
              <a:buChar char="•"/>
            </a:pPr>
            <a:r>
              <a:rPr lang="es-ES" altLang="es-ES" sz="2800" dirty="0">
                <a:solidFill>
                  <a:srgbClr val="CC0066"/>
                </a:solidFill>
              </a:rPr>
              <a:t>Leches</a:t>
            </a:r>
          </a:p>
          <a:p>
            <a:pPr>
              <a:lnSpc>
                <a:spcPts val="3800"/>
              </a:lnSpc>
              <a:buSzPct val="150000"/>
              <a:buFontTx/>
              <a:buChar char="•"/>
            </a:pPr>
            <a:r>
              <a:rPr lang="es-ES" altLang="es-ES" sz="2800" dirty="0">
                <a:solidFill>
                  <a:srgbClr val="CC0066"/>
                </a:solidFill>
              </a:rPr>
              <a:t>Lociones</a:t>
            </a:r>
          </a:p>
          <a:p>
            <a:pPr>
              <a:lnSpc>
                <a:spcPts val="3800"/>
              </a:lnSpc>
              <a:buSzPct val="150000"/>
              <a:buFontTx/>
              <a:buChar char="•"/>
            </a:pPr>
            <a:r>
              <a:rPr lang="es-ES" altLang="es-ES" sz="2800" dirty="0">
                <a:solidFill>
                  <a:srgbClr val="CC0066"/>
                </a:solidFill>
              </a:rPr>
              <a:t>Cremas</a:t>
            </a:r>
          </a:p>
          <a:p>
            <a:pPr>
              <a:lnSpc>
                <a:spcPts val="3800"/>
              </a:lnSpc>
              <a:buSzPct val="150000"/>
              <a:buFontTx/>
              <a:buChar char="•"/>
            </a:pPr>
            <a:r>
              <a:rPr lang="es-ES" altLang="es-ES" sz="2800" dirty="0">
                <a:solidFill>
                  <a:srgbClr val="CC0066"/>
                </a:solidFill>
              </a:rPr>
              <a:t>Pomadas</a:t>
            </a:r>
          </a:p>
          <a:p>
            <a:pPr>
              <a:lnSpc>
                <a:spcPts val="3800"/>
              </a:lnSpc>
              <a:buSzPct val="150000"/>
              <a:buFontTx/>
              <a:buChar char="•"/>
            </a:pPr>
            <a:r>
              <a:rPr lang="es-ES" altLang="es-ES" sz="2800" dirty="0" err="1">
                <a:solidFill>
                  <a:srgbClr val="CC0066"/>
                </a:solidFill>
              </a:rPr>
              <a:t>Unguentos</a:t>
            </a:r>
            <a:endParaRPr lang="es-ES" altLang="es-ES" sz="2800" dirty="0">
              <a:solidFill>
                <a:srgbClr val="CC0066"/>
              </a:solidFill>
            </a:endParaRPr>
          </a:p>
          <a:p>
            <a:pPr>
              <a:lnSpc>
                <a:spcPts val="3800"/>
              </a:lnSpc>
              <a:buSzPct val="150000"/>
              <a:buFontTx/>
              <a:buChar char="•"/>
            </a:pPr>
            <a:r>
              <a:rPr lang="es-ES" altLang="es-ES" sz="2800" dirty="0">
                <a:solidFill>
                  <a:srgbClr val="CC0066"/>
                </a:solidFill>
              </a:rPr>
              <a:t>Pastas</a:t>
            </a:r>
          </a:p>
        </p:txBody>
      </p:sp>
      <p:sp>
        <p:nvSpPr>
          <p:cNvPr id="138245" name="Freeform 5">
            <a:extLst>
              <a:ext uri="{FF2B5EF4-FFF2-40B4-BE49-F238E27FC236}">
                <a16:creationId xmlns:a16="http://schemas.microsoft.com/office/drawing/2014/main" id="{DF35A9B9-9870-49D3-B5BB-C1BB85FCB65C}"/>
              </a:ext>
            </a:extLst>
          </p:cNvPr>
          <p:cNvSpPr>
            <a:spLocks/>
          </p:cNvSpPr>
          <p:nvPr/>
        </p:nvSpPr>
        <p:spPr bwMode="auto">
          <a:xfrm>
            <a:off x="2894056" y="3333116"/>
            <a:ext cx="778582" cy="574675"/>
          </a:xfrm>
          <a:custGeom>
            <a:avLst/>
            <a:gdLst>
              <a:gd name="T0" fmla="*/ 2147483646 w 437"/>
              <a:gd name="T1" fmla="*/ 2147483646 h 1159"/>
              <a:gd name="T2" fmla="*/ 2147483646 w 437"/>
              <a:gd name="T3" fmla="*/ 0 h 1159"/>
              <a:gd name="T4" fmla="*/ 2147483646 w 437"/>
              <a:gd name="T5" fmla="*/ 2147483646 h 1159"/>
              <a:gd name="T6" fmla="*/ 2147483646 w 437"/>
              <a:gd name="T7" fmla="*/ 2147483646 h 1159"/>
              <a:gd name="T8" fmla="*/ 2147483646 w 437"/>
              <a:gd name="T9" fmla="*/ 2147483646 h 1159"/>
              <a:gd name="T10" fmla="*/ 0 w 437"/>
              <a:gd name="T11" fmla="*/ 2147483646 h 1159"/>
              <a:gd name="T12" fmla="*/ 0 w 437"/>
              <a:gd name="T13" fmla="*/ 2147483646 h 1159"/>
              <a:gd name="T14" fmla="*/ 2147483646 w 437"/>
              <a:gd name="T15" fmla="*/ 2147483646 h 11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7" h="1159">
                <a:moveTo>
                  <a:pt x="212" y="332"/>
                </a:moveTo>
                <a:lnTo>
                  <a:pt x="212" y="0"/>
                </a:lnTo>
                <a:lnTo>
                  <a:pt x="437" y="580"/>
                </a:lnTo>
                <a:lnTo>
                  <a:pt x="212" y="1159"/>
                </a:lnTo>
                <a:lnTo>
                  <a:pt x="212" y="827"/>
                </a:lnTo>
                <a:lnTo>
                  <a:pt x="0" y="827"/>
                </a:lnTo>
                <a:lnTo>
                  <a:pt x="0" y="332"/>
                </a:lnTo>
                <a:lnTo>
                  <a:pt x="212" y="332"/>
                </a:lnTo>
                <a:close/>
              </a:path>
            </a:pathLst>
          </a:custGeom>
          <a:solidFill>
            <a:srgbClr val="CC3399"/>
          </a:solidFill>
          <a:ln>
            <a:noFill/>
          </a:ln>
          <a:extLst>
            <a:ext uri="{91240B29-F687-4F45-9708-019B960494DF}">
              <a14:hiddenLine xmlns:a14="http://schemas.microsoft.com/office/drawing/2010/main" w="9525">
                <a:solidFill>
                  <a:srgbClr val="FF3300"/>
                </a:solidFill>
                <a:round/>
                <a:headEnd/>
                <a:tailEnd/>
              </a14:hiddenLine>
            </a:ext>
          </a:extLst>
        </p:spPr>
        <p:txBody>
          <a:bodyPr/>
          <a:lstStyle/>
          <a:p>
            <a:endParaRPr lang="es-ES"/>
          </a:p>
        </p:txBody>
      </p:sp>
      <p:sp>
        <p:nvSpPr>
          <p:cNvPr id="138246" name="Text Box 6">
            <a:extLst>
              <a:ext uri="{FF2B5EF4-FFF2-40B4-BE49-F238E27FC236}">
                <a16:creationId xmlns:a16="http://schemas.microsoft.com/office/drawing/2014/main" id="{E5C99ADD-10B6-425C-B7A0-9B5D5B426D21}"/>
              </a:ext>
            </a:extLst>
          </p:cNvPr>
          <p:cNvSpPr txBox="1">
            <a:spLocks noChangeArrowheads="1"/>
          </p:cNvSpPr>
          <p:nvPr/>
        </p:nvSpPr>
        <p:spPr bwMode="auto">
          <a:xfrm>
            <a:off x="3672638" y="2002821"/>
            <a:ext cx="5184775" cy="4081117"/>
          </a:xfrm>
          <a:prstGeom prst="rect">
            <a:avLst/>
          </a:prstGeom>
          <a:gradFill rotWithShape="1">
            <a:gsLst>
              <a:gs pos="0">
                <a:srgbClr val="0066FF">
                  <a:alpha val="76999"/>
                </a:srgbClr>
              </a:gs>
              <a:gs pos="100000">
                <a:srgbClr val="1673FF">
                  <a:alpha val="78998"/>
                </a:srgbClr>
              </a:gs>
            </a:gsLst>
            <a:lin ang="540000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457200" indent="-457200">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a:lnSpc>
                <a:spcPct val="80000"/>
              </a:lnSpc>
              <a:buSzPct val="150000"/>
              <a:buFontTx/>
              <a:buChar char="•"/>
            </a:pPr>
            <a:r>
              <a:rPr lang="es-ES" altLang="es-ES" sz="2700" b="0" dirty="0">
                <a:solidFill>
                  <a:schemeClr val="bg1"/>
                </a:solidFill>
                <a:latin typeface="Arial Narrow" panose="020B0606020202030204" pitchFamily="34" charset="0"/>
              </a:rPr>
              <a:t>Liberación controlada del principio activo</a:t>
            </a:r>
          </a:p>
          <a:p>
            <a:pPr>
              <a:lnSpc>
                <a:spcPct val="80000"/>
              </a:lnSpc>
              <a:buSzPct val="150000"/>
              <a:buFontTx/>
              <a:buChar char="•"/>
            </a:pPr>
            <a:r>
              <a:rPr lang="es-ES" altLang="es-ES" sz="2700" b="0" dirty="0">
                <a:solidFill>
                  <a:schemeClr val="bg1"/>
                </a:solidFill>
                <a:latin typeface="Arial Narrow" panose="020B0606020202030204" pitchFamily="34" charset="0"/>
              </a:rPr>
              <a:t>Protección frente a la hidrólisis y la oxidación</a:t>
            </a:r>
          </a:p>
          <a:p>
            <a:pPr>
              <a:lnSpc>
                <a:spcPct val="80000"/>
              </a:lnSpc>
              <a:buSzPct val="150000"/>
              <a:buFontTx/>
              <a:buChar char="•"/>
            </a:pPr>
            <a:r>
              <a:rPr lang="es-ES" altLang="es-ES" sz="2700" b="0" dirty="0">
                <a:solidFill>
                  <a:schemeClr val="bg1"/>
                </a:solidFill>
                <a:latin typeface="Arial Narrow" panose="020B0606020202030204" pitchFamily="34" charset="0"/>
              </a:rPr>
              <a:t>Simultanea el contacto en la piel de P.A. </a:t>
            </a:r>
            <a:r>
              <a:rPr lang="es-ES" altLang="es-ES" sz="2700" b="0" dirty="0" err="1">
                <a:solidFill>
                  <a:schemeClr val="bg1"/>
                </a:solidFill>
                <a:latin typeface="Arial Narrow" panose="020B0606020202030204" pitchFamily="34" charset="0"/>
              </a:rPr>
              <a:t>lipo</a:t>
            </a:r>
            <a:r>
              <a:rPr lang="es-ES" altLang="es-ES" sz="2700" b="0" dirty="0">
                <a:solidFill>
                  <a:schemeClr val="bg1"/>
                </a:solidFill>
                <a:latin typeface="Arial Narrow" panose="020B0606020202030204" pitchFamily="34" charset="0"/>
              </a:rPr>
              <a:t> e hidrosolubles</a:t>
            </a:r>
          </a:p>
          <a:p>
            <a:pPr>
              <a:lnSpc>
                <a:spcPct val="80000"/>
              </a:lnSpc>
              <a:buSzPct val="150000"/>
              <a:buFontTx/>
              <a:buChar char="•"/>
            </a:pPr>
            <a:r>
              <a:rPr lang="es-ES" altLang="es-ES" sz="2700" b="0" dirty="0">
                <a:solidFill>
                  <a:schemeClr val="bg1"/>
                </a:solidFill>
                <a:latin typeface="Arial Narrow" panose="020B0606020202030204" pitchFamily="34" charset="0"/>
              </a:rPr>
              <a:t>Amplio margen de consistencia</a:t>
            </a:r>
          </a:p>
          <a:p>
            <a:pPr>
              <a:lnSpc>
                <a:spcPct val="80000"/>
              </a:lnSpc>
              <a:buSzPct val="150000"/>
              <a:buFontTx/>
              <a:buChar char="•"/>
            </a:pPr>
            <a:r>
              <a:rPr lang="es-ES" altLang="es-ES" sz="2700" b="0" dirty="0">
                <a:solidFill>
                  <a:schemeClr val="bg1"/>
                </a:solidFill>
                <a:latin typeface="Arial Narrow" panose="020B0606020202030204" pitchFamily="34" charset="0"/>
              </a:rPr>
              <a:t>Aplicación cómoda</a:t>
            </a:r>
          </a:p>
          <a:p>
            <a:pPr>
              <a:lnSpc>
                <a:spcPct val="80000"/>
              </a:lnSpc>
              <a:buSzPct val="150000"/>
              <a:buFontTx/>
              <a:buChar char="•"/>
            </a:pPr>
            <a:r>
              <a:rPr lang="es-ES" altLang="es-ES" sz="2700" b="0" dirty="0">
                <a:solidFill>
                  <a:schemeClr val="bg1"/>
                </a:solidFill>
                <a:latin typeface="Arial Narrow" panose="020B0606020202030204" pitchFamily="34" charset="0"/>
              </a:rPr>
              <a:t>Comportamiento “</a:t>
            </a:r>
            <a:r>
              <a:rPr lang="es-ES" altLang="es-ES" sz="2700" b="0" i="1" dirty="0">
                <a:solidFill>
                  <a:schemeClr val="bg1"/>
                </a:solidFill>
                <a:latin typeface="Arial Narrow" panose="020B0606020202030204" pitchFamily="34" charset="0"/>
              </a:rPr>
              <a:t>per se</a:t>
            </a:r>
            <a:r>
              <a:rPr lang="es-ES" altLang="es-ES" sz="2700" b="0" dirty="0">
                <a:solidFill>
                  <a:schemeClr val="bg1"/>
                </a:solidFill>
                <a:latin typeface="Arial Narrow" panose="020B0606020202030204" pitchFamily="34" charset="0"/>
              </a:rPr>
              <a:t>” como emolientes e hidratantes</a:t>
            </a:r>
          </a:p>
          <a:p>
            <a:pPr>
              <a:lnSpc>
                <a:spcPct val="80000"/>
              </a:lnSpc>
              <a:buSzPct val="150000"/>
              <a:buFontTx/>
              <a:buChar char="•"/>
            </a:pPr>
            <a:r>
              <a:rPr lang="es-ES" altLang="es-ES" sz="2700" b="0" dirty="0">
                <a:solidFill>
                  <a:schemeClr val="bg1"/>
                </a:solidFill>
                <a:latin typeface="Arial Narrow" panose="020B0606020202030204" pitchFamily="34" charset="0"/>
              </a:rPr>
              <a:t>Enmascara caracteres organolépticos desagradables</a:t>
            </a:r>
          </a:p>
        </p:txBody>
      </p:sp>
      <p:sp>
        <p:nvSpPr>
          <p:cNvPr id="138247" name="AutoShape 7">
            <a:extLst>
              <a:ext uri="{FF2B5EF4-FFF2-40B4-BE49-F238E27FC236}">
                <a16:creationId xmlns:a16="http://schemas.microsoft.com/office/drawing/2014/main" id="{1CF5F623-29D4-4ACF-9203-606F54DB6F68}"/>
              </a:ext>
            </a:extLst>
          </p:cNvPr>
          <p:cNvSpPr>
            <a:spLocks noChangeArrowheads="1"/>
          </p:cNvSpPr>
          <p:nvPr/>
        </p:nvSpPr>
        <p:spPr bwMode="gray">
          <a:xfrm>
            <a:off x="5405134" y="1485211"/>
            <a:ext cx="1541463" cy="431800"/>
          </a:xfrm>
          <a:prstGeom prst="roundRect">
            <a:avLst>
              <a:gd name="adj" fmla="val 49106"/>
            </a:avLst>
          </a:prstGeom>
          <a:solidFill>
            <a:srgbClr val="0066FF"/>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1" hangingPunct="1"/>
            <a:r>
              <a:rPr lang="es-ES" altLang="es-ES" sz="2400" dirty="0">
                <a:solidFill>
                  <a:schemeClr val="bg1"/>
                </a:solidFill>
              </a:rPr>
              <a:t>Ventajas</a:t>
            </a:r>
            <a:endParaRPr lang="es-ES" altLang="es-ES" sz="2400" b="0" dirty="0">
              <a:solidFill>
                <a:schemeClr val="bg1"/>
              </a:solidFill>
            </a:endParaRPr>
          </a:p>
        </p:txBody>
      </p:sp>
      <p:sp>
        <p:nvSpPr>
          <p:cNvPr id="35848" name="AutoShape 10">
            <a:extLst>
              <a:ext uri="{FF2B5EF4-FFF2-40B4-BE49-F238E27FC236}">
                <a16:creationId xmlns:a16="http://schemas.microsoft.com/office/drawing/2014/main" id="{FBF9CC50-7301-4927-BD36-E2F6E7E00EA7}"/>
              </a:ext>
            </a:extLst>
          </p:cNvPr>
          <p:cNvSpPr>
            <a:spLocks noChangeArrowheads="1"/>
          </p:cNvSpPr>
          <p:nvPr/>
        </p:nvSpPr>
        <p:spPr bwMode="gray">
          <a:xfrm>
            <a:off x="358068" y="549275"/>
            <a:ext cx="4264817" cy="457200"/>
          </a:xfrm>
          <a:prstGeom prst="roundRect">
            <a:avLst>
              <a:gd name="adj" fmla="val 49106"/>
            </a:avLst>
          </a:prstGeom>
          <a:solidFill>
            <a:srgbClr val="CC3399"/>
          </a:soli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107763" dir="2700000" algn="ctr" rotWithShape="0">
                    <a:srgbClr val="000000">
                      <a:alpha val="50000"/>
                    </a:srgbClr>
                  </a:outerShdw>
                </a:effectLst>
              </a14:hiddenEffects>
            </a:ext>
          </a:extLst>
        </p:spPr>
        <p:txBody>
          <a:bodyPr wrap="none" anchor="ctr"/>
          <a:lstStyle>
            <a:lvl1pPr>
              <a:defRPr sz="3200" b="1">
                <a:solidFill>
                  <a:srgbClr val="120274"/>
                </a:solidFill>
                <a:latin typeface="Arial" panose="020B0604020202020204" pitchFamily="34" charset="0"/>
                <a:ea typeface="ヒラギノ角ゴ Pro W3" pitchFamily="8" charset="-128"/>
              </a:defRPr>
            </a:lvl1pPr>
            <a:lvl2pPr marL="742950" indent="-285750">
              <a:defRPr sz="3200" b="1">
                <a:solidFill>
                  <a:srgbClr val="120274"/>
                </a:solidFill>
                <a:latin typeface="Arial" panose="020B0604020202020204" pitchFamily="34" charset="0"/>
                <a:ea typeface="ヒラギノ角ゴ Pro W3" pitchFamily="8" charset="-128"/>
              </a:defRPr>
            </a:lvl2pPr>
            <a:lvl3pPr marL="1143000" indent="-228600">
              <a:defRPr sz="3200" b="1">
                <a:solidFill>
                  <a:srgbClr val="120274"/>
                </a:solidFill>
                <a:latin typeface="Arial" panose="020B0604020202020204" pitchFamily="34" charset="0"/>
                <a:ea typeface="ヒラギノ角ゴ Pro W3" pitchFamily="8" charset="-128"/>
              </a:defRPr>
            </a:lvl3pPr>
            <a:lvl4pPr marL="1600200" indent="-228600">
              <a:defRPr sz="3200" b="1">
                <a:solidFill>
                  <a:srgbClr val="120274"/>
                </a:solidFill>
                <a:latin typeface="Arial" panose="020B0604020202020204" pitchFamily="34" charset="0"/>
                <a:ea typeface="ヒラギノ角ゴ Pro W3" pitchFamily="8" charset="-128"/>
              </a:defRPr>
            </a:lvl4pPr>
            <a:lvl5pPr marL="2057400" indent="-228600">
              <a:defRPr sz="3200" b="1">
                <a:solidFill>
                  <a:srgbClr val="120274"/>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3200" b="1">
                <a:solidFill>
                  <a:srgbClr val="120274"/>
                </a:solidFill>
                <a:latin typeface="Arial" panose="020B0604020202020204" pitchFamily="34" charset="0"/>
                <a:ea typeface="ヒラギノ角ゴ Pro W3" pitchFamily="8" charset="-128"/>
              </a:defRPr>
            </a:lvl9pPr>
          </a:lstStyle>
          <a:p>
            <a:pPr eaLnBrk="1" hangingPunct="1"/>
            <a:r>
              <a:rPr lang="es-ES" altLang="es-ES" sz="2800" dirty="0">
                <a:solidFill>
                  <a:schemeClr val="bg1"/>
                </a:solidFill>
              </a:rPr>
              <a:t>Formas farmacéuticas</a:t>
            </a:r>
            <a:endParaRPr lang="es-ES" altLang="es-ES" sz="2800" b="0" dirty="0">
              <a:solidFill>
                <a:schemeClr val="bg1"/>
              </a:solidFill>
            </a:endParaRPr>
          </a:p>
        </p:txBody>
      </p:sp>
      <p:sp>
        <p:nvSpPr>
          <p:cNvPr id="9" name="CuadroTexto 8">
            <a:extLst>
              <a:ext uri="{FF2B5EF4-FFF2-40B4-BE49-F238E27FC236}">
                <a16:creationId xmlns:a16="http://schemas.microsoft.com/office/drawing/2014/main" id="{3F15544F-03B9-437A-8BAD-B5187CD32B56}"/>
              </a:ext>
            </a:extLst>
          </p:cNvPr>
          <p:cNvSpPr txBox="1"/>
          <p:nvPr/>
        </p:nvSpPr>
        <p:spPr>
          <a:xfrm>
            <a:off x="324002" y="6169748"/>
            <a:ext cx="11529947" cy="215444"/>
          </a:xfrm>
          <a:prstGeom prst="rect">
            <a:avLst/>
          </a:prstGeom>
          <a:solidFill>
            <a:srgbClr val="21BBEF"/>
          </a:solidFill>
        </p:spPr>
        <p:txBody>
          <a:bodyPr wrap="square" rtlCol="0">
            <a:spAutoFit/>
          </a:bodyPr>
          <a:lstStyle/>
          <a:p>
            <a:r>
              <a:rPr lang="es-ES" sz="800" dirty="0" err="1">
                <a:solidFill>
                  <a:srgbClr val="21BBEF"/>
                </a:solidFill>
              </a:rPr>
              <a:t>hj</a:t>
            </a:r>
            <a:endParaRPr lang="es-ES" sz="800" dirty="0">
              <a:solidFill>
                <a:srgbClr val="21BBEF"/>
              </a:solidFill>
            </a:endParaRPr>
          </a:p>
        </p:txBody>
      </p:sp>
      <p:pic>
        <p:nvPicPr>
          <p:cNvPr id="10" name="Imagen 2">
            <a:extLst>
              <a:ext uri="{FF2B5EF4-FFF2-40B4-BE49-F238E27FC236}">
                <a16:creationId xmlns:a16="http://schemas.microsoft.com/office/drawing/2014/main" id="{988C32C8-C828-49A5-91D0-672C43CB67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3121" y="5299322"/>
            <a:ext cx="1577959" cy="111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0">
            <a:extLst>
              <a:ext uri="{FF2B5EF4-FFF2-40B4-BE49-F238E27FC236}">
                <a16:creationId xmlns:a16="http://schemas.microsoft.com/office/drawing/2014/main" id="{DFCF8CA6-C2D8-41D3-94EA-C1281B20BED8}"/>
              </a:ext>
            </a:extLst>
          </p:cNvPr>
          <p:cNvSpPr txBox="1"/>
          <p:nvPr/>
        </p:nvSpPr>
        <p:spPr>
          <a:xfrm>
            <a:off x="10597133" y="6178563"/>
            <a:ext cx="1516066" cy="384977"/>
          </a:xfrm>
          <a:prstGeom prst="rect">
            <a:avLst/>
          </a:prstGeom>
          <a:noFill/>
        </p:spPr>
        <p:txBody>
          <a:bodyPr wrap="square">
            <a:spAutoFit/>
          </a:bodyPr>
          <a:lstStyle/>
          <a:p>
            <a:pPr algn="ctr">
              <a:lnSpc>
                <a:spcPts val="1200"/>
              </a:lnSpc>
              <a:defRPr/>
            </a:pPr>
            <a:r>
              <a:rPr lang="es-ES" sz="1000" b="1" dirty="0">
                <a:solidFill>
                  <a:schemeClr val="tx1">
                    <a:lumMod val="65000"/>
                    <a:lumOff val="35000"/>
                  </a:schemeClr>
                </a:solidFill>
              </a:rPr>
              <a:t>Dr. Rafael Puerto</a:t>
            </a:r>
          </a:p>
          <a:p>
            <a:pPr algn="ctr">
              <a:lnSpc>
                <a:spcPts val="1200"/>
              </a:lnSpc>
              <a:defRPr/>
            </a:pPr>
            <a:r>
              <a:rPr lang="es-ES" sz="800" dirty="0">
                <a:solidFill>
                  <a:schemeClr val="tx1">
                    <a:lumMod val="65000"/>
                    <a:lumOff val="35000"/>
                  </a:schemeClr>
                </a:solidFill>
              </a:rPr>
              <a:t>@19RafaPuerto96</a:t>
            </a:r>
          </a:p>
        </p:txBody>
      </p:sp>
      <p:pic>
        <p:nvPicPr>
          <p:cNvPr id="12" name="Imagen 11">
            <a:extLst>
              <a:ext uri="{FF2B5EF4-FFF2-40B4-BE49-F238E27FC236}">
                <a16:creationId xmlns:a16="http://schemas.microsoft.com/office/drawing/2014/main" id="{2F6855D4-D298-4A97-A778-BBB3A32369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50" y="5977421"/>
            <a:ext cx="1479550" cy="669496"/>
          </a:xfrm>
          <a:prstGeom prst="rect">
            <a:avLst/>
          </a:prstGeom>
        </p:spPr>
      </p:pic>
      <p:pic>
        <p:nvPicPr>
          <p:cNvPr id="13" name="Imagen 12" descr="Resultado de imagen de LOGO DEL COLEGIO OFICIAL DE FARMACÉUTICOS DE MALAGA">
            <a:extLst>
              <a:ext uri="{FF2B5EF4-FFF2-40B4-BE49-F238E27FC236}">
                <a16:creationId xmlns:a16="http://schemas.microsoft.com/office/drawing/2014/main" id="{003511AB-210B-4075-84D6-3046447DD146}"/>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24510" y="5975329"/>
            <a:ext cx="666750" cy="671433"/>
          </a:xfrm>
          <a:prstGeom prst="rect">
            <a:avLst/>
          </a:prstGeom>
          <a:noFill/>
        </p:spPr>
      </p:pic>
    </p:spTree>
    <p:extLst>
      <p:ext uri="{BB962C8B-B14F-4D97-AF65-F5344CB8AC3E}">
        <p14:creationId xmlns:p14="http://schemas.microsoft.com/office/powerpoint/2010/main" val="49321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5848"/>
                                        </p:tgtEl>
                                        <p:attrNameLst>
                                          <p:attrName>style.visibility</p:attrName>
                                        </p:attrNameLst>
                                      </p:cBhvr>
                                      <p:to>
                                        <p:strVal val="visible"/>
                                      </p:to>
                                    </p:set>
                                    <p:animEffect transition="in" filter="wipe(left)">
                                      <p:cBhvr>
                                        <p:cTn id="7" dur="1000"/>
                                        <p:tgtEl>
                                          <p:spTgt spid="35848"/>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8243"/>
                                        </p:tgtEl>
                                        <p:attrNameLst>
                                          <p:attrName>style.visibility</p:attrName>
                                        </p:attrNameLst>
                                      </p:cBhvr>
                                      <p:to>
                                        <p:strVal val="visible"/>
                                      </p:to>
                                    </p:set>
                                    <p:animEffect transition="in" filter="wipe(left)">
                                      <p:cBhvr>
                                        <p:cTn id="11" dur="1000"/>
                                        <p:tgtEl>
                                          <p:spTgt spid="1382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38244"/>
                                        </p:tgtEl>
                                        <p:attrNameLst>
                                          <p:attrName>style.visibility</p:attrName>
                                        </p:attrNameLst>
                                      </p:cBhvr>
                                      <p:to>
                                        <p:strVal val="visible"/>
                                      </p:to>
                                    </p:set>
                                    <p:animEffect transition="in" filter="wipe(up)">
                                      <p:cBhvr>
                                        <p:cTn id="16" dur="1250"/>
                                        <p:tgtEl>
                                          <p:spTgt spid="13824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8245"/>
                                        </p:tgtEl>
                                        <p:attrNameLst>
                                          <p:attrName>style.visibility</p:attrName>
                                        </p:attrNameLst>
                                      </p:cBhvr>
                                      <p:to>
                                        <p:strVal val="visible"/>
                                      </p:to>
                                    </p:set>
                                    <p:animEffect transition="in" filter="wipe(left)">
                                      <p:cBhvr>
                                        <p:cTn id="21" dur="1000"/>
                                        <p:tgtEl>
                                          <p:spTgt spid="138245"/>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38247"/>
                                        </p:tgtEl>
                                        <p:attrNameLst>
                                          <p:attrName>style.visibility</p:attrName>
                                        </p:attrNameLst>
                                      </p:cBhvr>
                                      <p:to>
                                        <p:strVal val="visible"/>
                                      </p:to>
                                    </p:set>
                                    <p:animEffect transition="in" filter="fade">
                                      <p:cBhvr>
                                        <p:cTn id="25" dur="500"/>
                                        <p:tgtEl>
                                          <p:spTgt spid="138247"/>
                                        </p:tgtEl>
                                      </p:cBhvr>
                                    </p:animEffect>
                                  </p:childTnLst>
                                </p:cTn>
                              </p:par>
                            </p:childTnLst>
                          </p:cTn>
                        </p:par>
                        <p:par>
                          <p:cTn id="26" fill="hold">
                            <p:stCondLst>
                              <p:cond delay="1500"/>
                            </p:stCondLst>
                            <p:childTnLst>
                              <p:par>
                                <p:cTn id="27" presetID="22" presetClass="entr" presetSubtype="8" fill="hold" grpId="0" nodeType="afterEffect">
                                  <p:stCondLst>
                                    <p:cond delay="0"/>
                                  </p:stCondLst>
                                  <p:childTnLst>
                                    <p:set>
                                      <p:cBhvr>
                                        <p:cTn id="28" dur="1" fill="hold">
                                          <p:stCondLst>
                                            <p:cond delay="0"/>
                                          </p:stCondLst>
                                        </p:cTn>
                                        <p:tgtEl>
                                          <p:spTgt spid="138246">
                                            <p:bg/>
                                          </p:spTgt>
                                        </p:tgtEl>
                                        <p:attrNameLst>
                                          <p:attrName>style.visibility</p:attrName>
                                        </p:attrNameLst>
                                      </p:cBhvr>
                                      <p:to>
                                        <p:strVal val="visible"/>
                                      </p:to>
                                    </p:set>
                                    <p:animEffect transition="in" filter="wipe(left)">
                                      <p:cBhvr>
                                        <p:cTn id="29" dur="1000"/>
                                        <p:tgtEl>
                                          <p:spTgt spid="138246">
                                            <p:bg/>
                                          </p:spTgt>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138246">
                                            <p:txEl>
                                              <p:pRg st="0" end="0"/>
                                            </p:txEl>
                                          </p:spTgt>
                                        </p:tgtEl>
                                        <p:attrNameLst>
                                          <p:attrName>style.visibility</p:attrName>
                                        </p:attrNameLst>
                                      </p:cBhvr>
                                      <p:to>
                                        <p:strVal val="visible"/>
                                      </p:to>
                                    </p:set>
                                    <p:animEffect transition="in" filter="wipe(left)">
                                      <p:cBhvr>
                                        <p:cTn id="33" dur="1000"/>
                                        <p:tgtEl>
                                          <p:spTgt spid="138246">
                                            <p:txEl>
                                              <p:pRg st="0" end="0"/>
                                            </p:txEl>
                                          </p:spTgt>
                                        </p:tgtEl>
                                      </p:cBhvr>
                                    </p:animEffect>
                                  </p:childTnLst>
                                </p:cTn>
                              </p:par>
                            </p:childTnLst>
                          </p:cTn>
                        </p:par>
                        <p:par>
                          <p:cTn id="34" fill="hold">
                            <p:stCondLst>
                              <p:cond delay="3500"/>
                            </p:stCondLst>
                            <p:childTnLst>
                              <p:par>
                                <p:cTn id="35" presetID="22" presetClass="entr" presetSubtype="8" fill="hold" grpId="0" nodeType="afterEffect">
                                  <p:stCondLst>
                                    <p:cond delay="0"/>
                                  </p:stCondLst>
                                  <p:childTnLst>
                                    <p:set>
                                      <p:cBhvr>
                                        <p:cTn id="36" dur="1" fill="hold">
                                          <p:stCondLst>
                                            <p:cond delay="0"/>
                                          </p:stCondLst>
                                        </p:cTn>
                                        <p:tgtEl>
                                          <p:spTgt spid="138246">
                                            <p:txEl>
                                              <p:pRg st="1" end="1"/>
                                            </p:txEl>
                                          </p:spTgt>
                                        </p:tgtEl>
                                        <p:attrNameLst>
                                          <p:attrName>style.visibility</p:attrName>
                                        </p:attrNameLst>
                                      </p:cBhvr>
                                      <p:to>
                                        <p:strVal val="visible"/>
                                      </p:to>
                                    </p:set>
                                    <p:animEffect transition="in" filter="wipe(left)">
                                      <p:cBhvr>
                                        <p:cTn id="37" dur="1000"/>
                                        <p:tgtEl>
                                          <p:spTgt spid="138246">
                                            <p:txEl>
                                              <p:pRg st="1" end="1"/>
                                            </p:txEl>
                                          </p:spTgt>
                                        </p:tgtEl>
                                      </p:cBhvr>
                                    </p:animEffect>
                                  </p:childTnLst>
                                </p:cTn>
                              </p:par>
                            </p:childTnLst>
                          </p:cTn>
                        </p:par>
                        <p:par>
                          <p:cTn id="38" fill="hold">
                            <p:stCondLst>
                              <p:cond delay="4500"/>
                            </p:stCondLst>
                            <p:childTnLst>
                              <p:par>
                                <p:cTn id="39" presetID="22" presetClass="entr" presetSubtype="8" fill="hold" grpId="0" nodeType="afterEffect">
                                  <p:stCondLst>
                                    <p:cond delay="0"/>
                                  </p:stCondLst>
                                  <p:childTnLst>
                                    <p:set>
                                      <p:cBhvr>
                                        <p:cTn id="40" dur="1" fill="hold">
                                          <p:stCondLst>
                                            <p:cond delay="0"/>
                                          </p:stCondLst>
                                        </p:cTn>
                                        <p:tgtEl>
                                          <p:spTgt spid="138246">
                                            <p:txEl>
                                              <p:pRg st="2" end="2"/>
                                            </p:txEl>
                                          </p:spTgt>
                                        </p:tgtEl>
                                        <p:attrNameLst>
                                          <p:attrName>style.visibility</p:attrName>
                                        </p:attrNameLst>
                                      </p:cBhvr>
                                      <p:to>
                                        <p:strVal val="visible"/>
                                      </p:to>
                                    </p:set>
                                    <p:animEffect transition="in" filter="wipe(left)">
                                      <p:cBhvr>
                                        <p:cTn id="41" dur="1000"/>
                                        <p:tgtEl>
                                          <p:spTgt spid="138246">
                                            <p:txEl>
                                              <p:pRg st="2" end="2"/>
                                            </p:txEl>
                                          </p:spTgt>
                                        </p:tgtEl>
                                      </p:cBhvr>
                                    </p:animEffect>
                                  </p:childTnLst>
                                </p:cTn>
                              </p:par>
                            </p:childTnLst>
                          </p:cTn>
                        </p:par>
                        <p:par>
                          <p:cTn id="42" fill="hold">
                            <p:stCondLst>
                              <p:cond delay="5500"/>
                            </p:stCondLst>
                            <p:childTnLst>
                              <p:par>
                                <p:cTn id="43" presetID="22" presetClass="entr" presetSubtype="8" fill="hold" grpId="0" nodeType="afterEffect">
                                  <p:stCondLst>
                                    <p:cond delay="0"/>
                                  </p:stCondLst>
                                  <p:childTnLst>
                                    <p:set>
                                      <p:cBhvr>
                                        <p:cTn id="44" dur="1" fill="hold">
                                          <p:stCondLst>
                                            <p:cond delay="0"/>
                                          </p:stCondLst>
                                        </p:cTn>
                                        <p:tgtEl>
                                          <p:spTgt spid="138246">
                                            <p:txEl>
                                              <p:pRg st="3" end="3"/>
                                            </p:txEl>
                                          </p:spTgt>
                                        </p:tgtEl>
                                        <p:attrNameLst>
                                          <p:attrName>style.visibility</p:attrName>
                                        </p:attrNameLst>
                                      </p:cBhvr>
                                      <p:to>
                                        <p:strVal val="visible"/>
                                      </p:to>
                                    </p:set>
                                    <p:animEffect transition="in" filter="wipe(left)">
                                      <p:cBhvr>
                                        <p:cTn id="45" dur="1000"/>
                                        <p:tgtEl>
                                          <p:spTgt spid="138246">
                                            <p:txEl>
                                              <p:pRg st="3" end="3"/>
                                            </p:txEl>
                                          </p:spTgt>
                                        </p:tgtEl>
                                      </p:cBhvr>
                                    </p:animEffect>
                                  </p:childTnLst>
                                </p:cTn>
                              </p:par>
                            </p:childTnLst>
                          </p:cTn>
                        </p:par>
                        <p:par>
                          <p:cTn id="46" fill="hold">
                            <p:stCondLst>
                              <p:cond delay="6500"/>
                            </p:stCondLst>
                            <p:childTnLst>
                              <p:par>
                                <p:cTn id="47" presetID="22" presetClass="entr" presetSubtype="8" fill="hold" grpId="0" nodeType="afterEffect">
                                  <p:stCondLst>
                                    <p:cond delay="0"/>
                                  </p:stCondLst>
                                  <p:childTnLst>
                                    <p:set>
                                      <p:cBhvr>
                                        <p:cTn id="48" dur="1" fill="hold">
                                          <p:stCondLst>
                                            <p:cond delay="0"/>
                                          </p:stCondLst>
                                        </p:cTn>
                                        <p:tgtEl>
                                          <p:spTgt spid="138246">
                                            <p:txEl>
                                              <p:pRg st="4" end="4"/>
                                            </p:txEl>
                                          </p:spTgt>
                                        </p:tgtEl>
                                        <p:attrNameLst>
                                          <p:attrName>style.visibility</p:attrName>
                                        </p:attrNameLst>
                                      </p:cBhvr>
                                      <p:to>
                                        <p:strVal val="visible"/>
                                      </p:to>
                                    </p:set>
                                    <p:animEffect transition="in" filter="wipe(left)">
                                      <p:cBhvr>
                                        <p:cTn id="49" dur="1000"/>
                                        <p:tgtEl>
                                          <p:spTgt spid="138246">
                                            <p:txEl>
                                              <p:pRg st="4" end="4"/>
                                            </p:txEl>
                                          </p:spTgt>
                                        </p:tgtEl>
                                      </p:cBhvr>
                                    </p:animEffect>
                                  </p:childTnLst>
                                </p:cTn>
                              </p:par>
                            </p:childTnLst>
                          </p:cTn>
                        </p:par>
                        <p:par>
                          <p:cTn id="50" fill="hold">
                            <p:stCondLst>
                              <p:cond delay="7500"/>
                            </p:stCondLst>
                            <p:childTnLst>
                              <p:par>
                                <p:cTn id="51" presetID="22" presetClass="entr" presetSubtype="8" fill="hold" grpId="0" nodeType="afterEffect">
                                  <p:stCondLst>
                                    <p:cond delay="0"/>
                                  </p:stCondLst>
                                  <p:childTnLst>
                                    <p:set>
                                      <p:cBhvr>
                                        <p:cTn id="52" dur="1" fill="hold">
                                          <p:stCondLst>
                                            <p:cond delay="0"/>
                                          </p:stCondLst>
                                        </p:cTn>
                                        <p:tgtEl>
                                          <p:spTgt spid="138246">
                                            <p:txEl>
                                              <p:pRg st="5" end="5"/>
                                            </p:txEl>
                                          </p:spTgt>
                                        </p:tgtEl>
                                        <p:attrNameLst>
                                          <p:attrName>style.visibility</p:attrName>
                                        </p:attrNameLst>
                                      </p:cBhvr>
                                      <p:to>
                                        <p:strVal val="visible"/>
                                      </p:to>
                                    </p:set>
                                    <p:animEffect transition="in" filter="wipe(left)">
                                      <p:cBhvr>
                                        <p:cTn id="53" dur="1000"/>
                                        <p:tgtEl>
                                          <p:spTgt spid="138246">
                                            <p:txEl>
                                              <p:pRg st="5" end="5"/>
                                            </p:txEl>
                                          </p:spTgt>
                                        </p:tgtEl>
                                      </p:cBhvr>
                                    </p:animEffect>
                                  </p:childTnLst>
                                </p:cTn>
                              </p:par>
                            </p:childTnLst>
                          </p:cTn>
                        </p:par>
                        <p:par>
                          <p:cTn id="54" fill="hold">
                            <p:stCondLst>
                              <p:cond delay="8500"/>
                            </p:stCondLst>
                            <p:childTnLst>
                              <p:par>
                                <p:cTn id="55" presetID="22" presetClass="entr" presetSubtype="8" fill="hold" grpId="0" nodeType="afterEffect">
                                  <p:stCondLst>
                                    <p:cond delay="0"/>
                                  </p:stCondLst>
                                  <p:childTnLst>
                                    <p:set>
                                      <p:cBhvr>
                                        <p:cTn id="56" dur="1" fill="hold">
                                          <p:stCondLst>
                                            <p:cond delay="0"/>
                                          </p:stCondLst>
                                        </p:cTn>
                                        <p:tgtEl>
                                          <p:spTgt spid="138246">
                                            <p:txEl>
                                              <p:pRg st="6" end="6"/>
                                            </p:txEl>
                                          </p:spTgt>
                                        </p:tgtEl>
                                        <p:attrNameLst>
                                          <p:attrName>style.visibility</p:attrName>
                                        </p:attrNameLst>
                                      </p:cBhvr>
                                      <p:to>
                                        <p:strVal val="visible"/>
                                      </p:to>
                                    </p:set>
                                    <p:animEffect transition="in" filter="wipe(left)">
                                      <p:cBhvr>
                                        <p:cTn id="57" dur="1000"/>
                                        <p:tgtEl>
                                          <p:spTgt spid="138246">
                                            <p:txEl>
                                              <p:pRg st="6" end="6"/>
                                            </p:txEl>
                                          </p:spTgt>
                                        </p:tgtEl>
                                      </p:cBhvr>
                                    </p:animEffect>
                                  </p:childTnLst>
                                </p:cTn>
                              </p:par>
                            </p:childTnLst>
                          </p:cTn>
                        </p:par>
                        <p:par>
                          <p:cTn id="58" fill="hold">
                            <p:stCondLst>
                              <p:cond delay="9500"/>
                            </p:stCondLst>
                            <p:childTnLst>
                              <p:par>
                                <p:cTn id="59" presetID="10" presetClass="entr" presetSubtype="0" fill="hold" nodeType="afterEffect">
                                  <p:stCondLst>
                                    <p:cond delay="0"/>
                                  </p:stCondLst>
                                  <p:childTnLst>
                                    <p:set>
                                      <p:cBhvr>
                                        <p:cTn id="60" dur="1" fill="hold">
                                          <p:stCondLst>
                                            <p:cond delay="0"/>
                                          </p:stCondLst>
                                        </p:cTn>
                                        <p:tgtEl>
                                          <p:spTgt spid="138249"/>
                                        </p:tgtEl>
                                        <p:attrNameLst>
                                          <p:attrName>style.visibility</p:attrName>
                                        </p:attrNameLst>
                                      </p:cBhvr>
                                      <p:to>
                                        <p:strVal val="visible"/>
                                      </p:to>
                                    </p:set>
                                    <p:animEffect transition="in" filter="fade">
                                      <p:cBhvr>
                                        <p:cTn id="61" dur="1000"/>
                                        <p:tgtEl>
                                          <p:spTgt spid="138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3" grpId="0" animBg="1"/>
      <p:bldP spid="138244" grpId="0" animBg="1"/>
      <p:bldP spid="138245" grpId="0" animBg="1"/>
      <p:bldP spid="138246" grpId="0" build="p" animBg="1"/>
      <p:bldP spid="138247" grpId="0" animBg="1"/>
      <p:bldP spid="35848" grpId="0"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3200" b="1" i="0" u="none" strike="noStrike" cap="none" normalizeH="0" baseline="0" smtClean="0">
            <a:ln>
              <a:noFill/>
            </a:ln>
            <a:solidFill>
              <a:srgbClr val="120274"/>
            </a:solidFill>
            <a:effectLst/>
            <a:latin typeface="Arial" pitchFamily="34" charset="0"/>
            <a:ea typeface="ヒラギノ角ゴ Pro W3" pitchFamily="8"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3200" b="1" i="0" u="none" strike="noStrike" cap="none" normalizeH="0" baseline="0" smtClean="0">
            <a:ln>
              <a:noFill/>
            </a:ln>
            <a:solidFill>
              <a:srgbClr val="120274"/>
            </a:solidFill>
            <a:effectLst/>
            <a:latin typeface="Arial" pitchFamily="34" charset="0"/>
            <a:ea typeface="ヒラギノ角ゴ Pro W3" pitchFamily="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877</TotalTime>
  <Words>3112</Words>
  <Application>Microsoft Office PowerPoint</Application>
  <PresentationFormat>Panorámica</PresentationFormat>
  <Paragraphs>557</Paragraphs>
  <Slides>44</Slides>
  <Notes>2</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44</vt:i4>
      </vt:variant>
    </vt:vector>
  </HeadingPairs>
  <TitlesOfParts>
    <vt:vector size="52" baseType="lpstr">
      <vt:lpstr>Arial</vt:lpstr>
      <vt:lpstr>Arial Narrow</vt:lpstr>
      <vt:lpstr>Calibri</vt:lpstr>
      <vt:lpstr>Calibri Light</vt:lpstr>
      <vt:lpstr>Courier New</vt:lpstr>
      <vt:lpstr>ヒラギノ角ゴ Pro W3</vt:lpstr>
      <vt:lpstr>Tema de Office</vt:lpstr>
      <vt:lpstr>Blank Presentation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Puerto</dc:creator>
  <cp:lastModifiedBy>Puerto</cp:lastModifiedBy>
  <cp:revision>97</cp:revision>
  <dcterms:created xsi:type="dcterms:W3CDTF">2018-06-02T17:58:02Z</dcterms:created>
  <dcterms:modified xsi:type="dcterms:W3CDTF">2018-06-04T08:02:01Z</dcterms:modified>
</cp:coreProperties>
</file>